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31"/>
  </p:notesMasterIdLst>
  <p:handoutMasterIdLst>
    <p:handoutMasterId r:id="rId32"/>
  </p:handoutMasterIdLst>
  <p:sldIdLst>
    <p:sldId id="264" r:id="rId8"/>
    <p:sldId id="290" r:id="rId9"/>
    <p:sldId id="331" r:id="rId10"/>
    <p:sldId id="292" r:id="rId11"/>
    <p:sldId id="266" r:id="rId12"/>
    <p:sldId id="293" r:id="rId13"/>
    <p:sldId id="273" r:id="rId14"/>
    <p:sldId id="332" r:id="rId15"/>
    <p:sldId id="291" r:id="rId16"/>
    <p:sldId id="326" r:id="rId17"/>
    <p:sldId id="283" r:id="rId18"/>
    <p:sldId id="285" r:id="rId19"/>
    <p:sldId id="280" r:id="rId20"/>
    <p:sldId id="287" r:id="rId21"/>
    <p:sldId id="325" r:id="rId22"/>
    <p:sldId id="324" r:id="rId23"/>
    <p:sldId id="288" r:id="rId24"/>
    <p:sldId id="286" r:id="rId25"/>
    <p:sldId id="329" r:id="rId26"/>
    <p:sldId id="327" r:id="rId27"/>
    <p:sldId id="282" r:id="rId28"/>
    <p:sldId id="333" r:id="rId29"/>
    <p:sldId id="334" r:id="rId30"/>
  </p:sldIdLst>
  <p:sldSz cx="9144000" cy="514826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12121"/>
    <a:srgbClr val="4040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86419" autoAdjust="0"/>
  </p:normalViewPr>
  <p:slideViewPr>
    <p:cSldViewPr snapToGrid="0">
      <p:cViewPr varScale="1">
        <p:scale>
          <a:sx n="133" d="100"/>
          <a:sy n="133" d="100"/>
        </p:scale>
        <p:origin x="138" y="4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orient="horz" pos="435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3224"/>
        <p:guide pos="2236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86DCCD-FB14-4FA8-B1C2-D065E82645D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B084D8A-822D-488E-8D1C-8C90CBE022B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>
            <a:extLst>
              <a:ext uri="{FF2B5EF4-FFF2-40B4-BE49-F238E27FC236}">
                <a16:creationId xmlns:a16="http://schemas.microsoft.com/office/drawing/2014/main" id="{FAF66C0F-0272-4DE9-89C6-341C6E9DE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113" y="823913"/>
            <a:ext cx="7324726" cy="4124325"/>
          </a:xfrm>
          <a:solidFill>
            <a:srgbClr val="FFFFFF"/>
          </a:solidFill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39034AFD-F9A7-442B-AA91-BE38568A3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5000" y="5222141"/>
            <a:ext cx="5638356" cy="4948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</a:pPr>
            <a:endParaRPr lang="ru-RU" alt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7C1AC914-1D04-41C7-8F11-563E5BDFA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714" y="10444280"/>
            <a:ext cx="3054999" cy="5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BDFE6E-28F9-455F-9D99-1E1B45715648}" type="slidenum">
              <a:rPr lang="ru-RU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>
            <a:extLst>
              <a:ext uri="{FF2B5EF4-FFF2-40B4-BE49-F238E27FC236}">
                <a16:creationId xmlns:a16="http://schemas.microsoft.com/office/drawing/2014/main" id="{7526B468-1BE2-4581-A722-AE412A23F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113" y="823913"/>
            <a:ext cx="7324726" cy="4124325"/>
          </a:xfrm>
          <a:solidFill>
            <a:srgbClr val="FFFFFF"/>
          </a:solidFill>
          <a:ln/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E9A4FF6-554F-4E1D-A123-57FB54CED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5000" y="5222141"/>
            <a:ext cx="5638356" cy="4948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2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C179E36-99DC-4CF9-B937-9F309AB2C1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13499-50D9-48C4-9B53-FD7674D14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57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1" y="1487276"/>
            <a:ext cx="3903663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4" y="1487276"/>
            <a:ext cx="3908425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4631939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4631939"/>
            <a:ext cx="579438" cy="10994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10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406380"/>
            <a:ext cx="5567363" cy="3447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8081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7BCB201-CF38-4ED5-9166-CD926F4BC5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269C7-444B-4FD6-8EEE-EFFB8DD9B1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99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43220" indent="0" algn="ctr">
              <a:buNone/>
              <a:defRPr/>
            </a:lvl2pPr>
            <a:lvl3pPr marL="686440" indent="0" algn="ctr">
              <a:buNone/>
              <a:defRPr/>
            </a:lvl3pPr>
            <a:lvl4pPr marL="1029660" indent="0" algn="ctr">
              <a:buNone/>
              <a:defRPr/>
            </a:lvl4pPr>
            <a:lvl5pPr marL="1372880" indent="0" algn="ctr">
              <a:buNone/>
              <a:defRPr/>
            </a:lvl5pPr>
            <a:lvl6pPr marL="1716100" indent="0" algn="ctr">
              <a:buNone/>
              <a:defRPr/>
            </a:lvl6pPr>
            <a:lvl7pPr marL="2059320" indent="0" algn="ctr">
              <a:buNone/>
              <a:defRPr/>
            </a:lvl7pPr>
            <a:lvl8pPr marL="2402540" indent="0" algn="ctr">
              <a:buNone/>
              <a:defRPr/>
            </a:lvl8pPr>
            <a:lvl9pPr marL="274576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EAC8E-36D1-4085-AE7E-594F93B74C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7C142-A0BB-4B27-9826-E059B5AE0B4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372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1026" name="Picture 2" descr="E:\_D_disk\Работа\Презентации для Организаций\Logo rus 16-9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32000"/>
            <a:ext cx="158115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_D_disk\Работа\Презентации для Организаций\Logo rus 16-9 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360000"/>
            <a:ext cx="709612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_D_disk\Работа\Презентации для Организаций\Logo rus 16-9 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360000"/>
            <a:ext cx="709612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  <p:sldLayoutId id="2147483824" r:id="rId3"/>
    <p:sldLayoutId id="21474838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_D_disk\Работа\Презентации для Организаций\Logo rus 16-9 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360000"/>
            <a:ext cx="709612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_D_disk\Работа\Презентации для Организаций\Logo rus 16-9 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360000"/>
            <a:ext cx="709612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package" Target="../embeddings/Microsoft_Visio_Drawing.vsdx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17499" y="1322387"/>
            <a:ext cx="7107171" cy="1992313"/>
          </a:xfrm>
        </p:spPr>
        <p:txBody>
          <a:bodyPr/>
          <a:lstStyle/>
          <a:p>
            <a:r>
              <a:rPr lang="ru-RU" sz="2100" dirty="0"/>
              <a:t>ИСПОЛЬЗОВАНИЕ МЕТОДА МЕЧЕНЫХ НЕЙТРОНОВ ДЛЯ ПРИКЛАДНЫХ И ФУНДАМЕНТАЛЬНЫХ </a:t>
            </a:r>
            <a:br>
              <a:rPr lang="ru-RU" sz="2100" dirty="0"/>
            </a:br>
            <a:r>
              <a:rPr lang="ru-RU" sz="2100" dirty="0"/>
              <a:t>ЯДЕРНО-ФИЗИЧЕСКИХ ИССЛЕДОВАНИЙ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81106E-7265-4FCD-B9E2-ADD81FBD8F53}"/>
              </a:ext>
            </a:extLst>
          </p:cNvPr>
          <p:cNvSpPr/>
          <p:nvPr/>
        </p:nvSpPr>
        <p:spPr>
          <a:xfrm>
            <a:off x="317500" y="2945368"/>
            <a:ext cx="522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В.Ф. Батяев, С.Г. Беличенко, </a:t>
            </a:r>
            <a:r>
              <a:rPr lang="ru-RU" u="sng" dirty="0"/>
              <a:t>М. Д. Каретников</a:t>
            </a:r>
            <a:r>
              <a:rPr lang="ru-RU" dirty="0"/>
              <a:t>, А.Д. Мазницин, А.Ю. Пресняков</a:t>
            </a:r>
            <a:r>
              <a:rPr lang="ru-RU" b="1" u="sng" dirty="0">
                <a:ea typeface="Calibri" panose="020F0502020204030204" pitchFamily="34" charset="0"/>
              </a:rPr>
              <a:t>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DDFF6BD-48FF-4D0B-987F-D05188B1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58" y="3412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649" name="Рисунок 11">
            <a:extLst>
              <a:ext uri="{FF2B5EF4-FFF2-40B4-BE49-F238E27FC236}">
                <a16:creationId xmlns:a16="http://schemas.microsoft.com/office/drawing/2014/main" id="{94A4B9E8-5571-4621-92FB-3EB8716D0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 r="11153"/>
          <a:stretch>
            <a:fillRect/>
          </a:stretch>
        </p:blipFill>
        <p:spPr bwMode="auto">
          <a:xfrm>
            <a:off x="4709160" y="1364178"/>
            <a:ext cx="4154556" cy="32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43427D6-E76B-4E68-A217-E15B60C1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34" y="80791"/>
            <a:ext cx="70151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16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Зависимость начальной скорости ядер азота (штриховая линия) и углерода (сплошная линия) от угла вылета при неупругом рассеянии 14 МэВ нейтронов</a:t>
            </a:r>
            <a:endParaRPr kumimoji="0" lang="ru-RU" altLang="ja-JP" sz="16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73CAF96-82D2-4B9F-85CA-DA9729EB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857" y="992207"/>
            <a:ext cx="3654678" cy="203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83CB3C35-8603-4B27-B576-D8B4B30DC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67848"/>
              </p:ext>
            </p:extLst>
          </p:nvPr>
        </p:nvGraphicFramePr>
        <p:xfrm>
          <a:off x="409605" y="2965672"/>
          <a:ext cx="3331658" cy="63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Формула" r:id="rId5" imgW="2286000" imgH="444240" progId="Equation.3">
                  <p:embed/>
                </p:oleObj>
              </mc:Choice>
              <mc:Fallback>
                <p:oleObj name="Формула" r:id="rId5" imgW="2286000" imgH="444240" progId="Equation.3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05" y="2965672"/>
                        <a:ext cx="3331658" cy="6346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6F9F0E6-D005-4789-8395-4C272BCB1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30396"/>
              </p:ext>
            </p:extLst>
          </p:nvPr>
        </p:nvGraphicFramePr>
        <p:xfrm>
          <a:off x="409605" y="4138157"/>
          <a:ext cx="1295094" cy="309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Формула" r:id="rId7" imgW="863225" imgH="203112" progId="Equation.3">
                  <p:embed/>
                </p:oleObj>
              </mc:Choice>
              <mc:Fallback>
                <p:oleObj name="Формула" r:id="rId7" imgW="863225" imgH="203112" progId="Equation.3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16ED1E2A-285C-4787-BD5C-A8C07923A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05" y="4138157"/>
                        <a:ext cx="1295094" cy="309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47B77F9-0F47-4677-ACCD-F7574A59DBC4}"/>
              </a:ext>
            </a:extLst>
          </p:cNvPr>
          <p:cNvCxnSpPr>
            <a:cxnSpLocks/>
          </p:cNvCxnSpPr>
          <p:nvPr/>
        </p:nvCxnSpPr>
        <p:spPr>
          <a:xfrm>
            <a:off x="2075434" y="3600273"/>
            <a:ext cx="0" cy="5012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310D4A-D95C-4940-BDE7-1157520EEEC8}"/>
              </a:ext>
            </a:extLst>
          </p:cNvPr>
          <p:cNvSpPr txBox="1"/>
          <p:nvPr/>
        </p:nvSpPr>
        <p:spPr>
          <a:xfrm>
            <a:off x="1661160" y="4156056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нерелятивистского случая)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34CB4-E914-457F-8735-CF30BB1DCDD7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1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2804" y="109217"/>
            <a:ext cx="5776747" cy="330200"/>
          </a:xfrm>
        </p:spPr>
        <p:txBody>
          <a:bodyPr/>
          <a:lstStyle/>
          <a:p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Эффект Доплера при неупругом рассеянии нейтронов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5F0AC8B-C1DD-45C2-894B-C001E6892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30688"/>
              </p:ext>
            </p:extLst>
          </p:nvPr>
        </p:nvGraphicFramePr>
        <p:xfrm>
          <a:off x="203749" y="2271498"/>
          <a:ext cx="8801103" cy="2204161"/>
        </p:xfrm>
        <a:graphic>
          <a:graphicData uri="http://schemas.openxmlformats.org/drawingml/2006/table">
            <a:tbl>
              <a:tblPr/>
              <a:tblGrid>
                <a:gridCol w="175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92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Изотоп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Сечение (</a:t>
                      </a:r>
                      <a:r>
                        <a:rPr lang="en-US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’,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  <a:sym typeface="Symbol"/>
                        </a:rPr>
                        <a:t>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реакции,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мбарн</a:t>
                      </a:r>
                      <a:endParaRPr lang="ru-RU" sz="1400" b="1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Энергетические переходы, МэВ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400" b="1" baseline="-250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en-US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фс</a:t>
                      </a:r>
                      <a:endParaRPr lang="ru-RU" sz="1400" b="1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="1" baseline="-25000" dirty="0" err="1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γ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, МэВ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0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C-12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4.439.82 (2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→0.0 (0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4.438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28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N-14</a:t>
                      </a:r>
                      <a:endParaRPr lang="ru-RU" sz="14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2.312798 (0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→ 0.0 (0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2.315593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5.10589 (2</a:t>
                      </a:r>
                      <a:r>
                        <a:rPr lang="ru-RU" sz="1400" baseline="300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→ 0.0 (0</a:t>
                      </a:r>
                      <a:r>
                        <a:rPr lang="ru-RU" sz="1400" baseline="300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4350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5.10489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28">
                <a:tc row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O-16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6.12989 (3</a:t>
                      </a:r>
                      <a:r>
                        <a:rPr lang="ru-RU" sz="1400" baseline="300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→ 0.0 (0</a:t>
                      </a:r>
                      <a:r>
                        <a:rPr lang="ru-RU" sz="1400" baseline="300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18400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6.12863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6.91710 (2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→ 0.0 (0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6.9155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7.11685 (1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→ 0.0 (0</a:t>
                      </a:r>
                      <a:r>
                        <a:rPr lang="ru-RU" sz="14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7.11515</a:t>
                      </a:r>
                    </a:p>
                  </a:txBody>
                  <a:tcPr marL="53762" marR="53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75124F-D37C-407A-A65E-80F4ABA47689}"/>
              </a:ext>
            </a:extLst>
          </p:cNvPr>
          <p:cNvSpPr/>
          <p:nvPr/>
        </p:nvSpPr>
        <p:spPr>
          <a:xfrm>
            <a:off x="1731729" y="1129530"/>
            <a:ext cx="5175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Для линий </a:t>
            </a:r>
            <a:r>
              <a:rPr lang="ru-RU" sz="1400" dirty="0">
                <a:latin typeface="Arial" pitchFamily="34" charset="0"/>
                <a:ea typeface="MS Mincho"/>
                <a:cs typeface="Arial" pitchFamily="34" charset="0"/>
              </a:rPr>
              <a:t>2.316 МэВ</a:t>
            </a:r>
            <a:r>
              <a:rPr lang="en-US" sz="1400" dirty="0">
                <a:latin typeface="Arial" pitchFamily="34" charset="0"/>
                <a:ea typeface="MS Mincho"/>
                <a:cs typeface="Arial" pitchFamily="34" charset="0"/>
              </a:rPr>
              <a:t> (N-14)</a:t>
            </a:r>
            <a:r>
              <a:rPr lang="ru-RU" sz="1400" dirty="0">
                <a:latin typeface="Arial" pitchFamily="34" charset="0"/>
                <a:ea typeface="MS Mincho"/>
                <a:cs typeface="Arial" pitchFamily="34" charset="0"/>
              </a:rPr>
              <a:t> и 4.438</a:t>
            </a:r>
            <a:r>
              <a:rPr lang="en-US" sz="1400" dirty="0">
                <a:latin typeface="Arial" pitchFamily="34" charset="0"/>
                <a:ea typeface="MS Mincho"/>
                <a:cs typeface="Arial" pitchFamily="34" charset="0"/>
              </a:rPr>
              <a:t> (C-12)</a:t>
            </a:r>
            <a:r>
              <a:rPr lang="ru-RU" sz="1400" dirty="0">
                <a:latin typeface="Arial" pitchFamily="34" charset="0"/>
                <a:ea typeface="MS Mincho"/>
                <a:cs typeface="Arial" pitchFamily="34" charset="0"/>
              </a:rPr>
              <a:t> МэВ: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Максимальная скорость ядер С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-12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N-14 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v/c=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0.02-0.016 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Время замедления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aseline="-250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порядка 1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пс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Эффект Доплера проявляется, если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&gt;&gt; </a:t>
            </a:r>
            <a:r>
              <a:rPr lang="en-US" b="1" dirty="0">
                <a:latin typeface="Arial" pitchFamily="34" charset="0"/>
                <a:ea typeface="MS Mincho"/>
                <a:cs typeface="Arial" pitchFamily="34" charset="0"/>
              </a:rPr>
              <a:t>T</a:t>
            </a:r>
            <a:r>
              <a:rPr lang="ru-RU" b="1" baseline="-25000" dirty="0">
                <a:latin typeface="Arial" pitchFamily="34" charset="0"/>
                <a:ea typeface="MS Mincho"/>
                <a:cs typeface="Arial" pitchFamily="34" charset="0"/>
              </a:rPr>
              <a:t>1/2 </a:t>
            </a:r>
            <a:r>
              <a:rPr lang="en-US" b="1" baseline="-250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endParaRPr lang="ru-RU" b="1" baseline="-25000" dirty="0">
              <a:latin typeface="Arial" pitchFamily="34" charset="0"/>
              <a:ea typeface="MS Mincho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7D0B27-4ACD-410F-B9E2-0AC354D0F5D1}"/>
              </a:ext>
            </a:extLst>
          </p:cNvPr>
          <p:cNvSpPr/>
          <p:nvPr/>
        </p:nvSpPr>
        <p:spPr>
          <a:xfrm>
            <a:off x="0" y="462927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*</a:t>
            </a:r>
            <a:r>
              <a:rPr lang="en-US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Chart of Nuclides.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Basic Properties of Atomic Nuclei.</a:t>
            </a:r>
            <a:r>
              <a:rPr lang="en-US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–[</a:t>
            </a:r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Электронный ресурс</a:t>
            </a:r>
            <a:r>
              <a:rPr lang="en-US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]. </a:t>
            </a:r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URL: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https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://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www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en-US" sz="1200" i="1" dirty="0" err="1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nndc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en-US" sz="1200" i="1" dirty="0" err="1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bnl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gov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</a:t>
            </a:r>
            <a:r>
              <a:rPr lang="en-US" sz="1200" i="1" dirty="0" err="1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nudat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3/</a:t>
            </a:r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4">
            <a:extLst>
              <a:ext uri="{FF2B5EF4-FFF2-40B4-BE49-F238E27FC236}">
                <a16:creationId xmlns:a16="http://schemas.microsoft.com/office/drawing/2014/main" id="{4F9F5DA6-3065-476D-8C3A-2473FEEBE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8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6ED1E2A-285C-4787-BD5C-A8C07923A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093811"/>
              </p:ext>
            </p:extLst>
          </p:nvPr>
        </p:nvGraphicFramePr>
        <p:xfrm>
          <a:off x="3309207" y="672604"/>
          <a:ext cx="1295094" cy="309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Формула" r:id="rId3" imgW="863225" imgH="203112" progId="Equation.3">
                  <p:embed/>
                </p:oleObj>
              </mc:Choice>
              <mc:Fallback>
                <p:oleObj name="Формула" r:id="rId3" imgW="863225" imgH="203112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207" y="672604"/>
                        <a:ext cx="1295094" cy="309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ECC850-FBEE-44FC-B3AB-557486C37821}"/>
              </a:ext>
            </a:extLst>
          </p:cNvPr>
          <p:cNvSpPr txBox="1"/>
          <p:nvPr/>
        </p:nvSpPr>
        <p:spPr>
          <a:xfrm>
            <a:off x="8704250" y="4814100"/>
            <a:ext cx="40439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F9452251-71D2-4C1F-9F52-C2F8880A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88534"/>
            <a:ext cx="7414259" cy="52774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990000"/>
                </a:solidFill>
              </a:rPr>
              <a:t>Проявление эффекта </a:t>
            </a:r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Доплера в регистрируемых гамма-спектрах </a:t>
            </a:r>
            <a:b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(на примере </a:t>
            </a:r>
            <a:r>
              <a:rPr lang="ru-RU" sz="1600" dirty="0">
                <a:solidFill>
                  <a:srgbClr val="99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4.438 </a:t>
            </a:r>
            <a:r>
              <a:rPr lang="ru-RU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МэВ (С-12))</a:t>
            </a:r>
            <a:endParaRPr lang="ru-RU" sz="1600" dirty="0">
              <a:solidFill>
                <a:srgbClr val="99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5B5F22-B380-45E9-9B73-6F3933E12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583" t="16490" r="34558" b="3669"/>
          <a:stretch/>
        </p:blipFill>
        <p:spPr>
          <a:xfrm>
            <a:off x="202245" y="1172430"/>
            <a:ext cx="3361690" cy="2803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5FE038-3B0C-4782-B158-6906484EC634}"/>
              </a:ext>
            </a:extLst>
          </p:cNvPr>
          <p:cNvSpPr txBox="1"/>
          <p:nvPr/>
        </p:nvSpPr>
        <p:spPr>
          <a:xfrm>
            <a:off x="275593" y="853967"/>
            <a:ext cx="375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Смещение спектра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 разных углах φ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D53AF-AD89-40E0-A480-0A29AC0EB462}"/>
              </a:ext>
            </a:extLst>
          </p:cNvPr>
          <p:cNvSpPr txBox="1"/>
          <p:nvPr/>
        </p:nvSpPr>
        <p:spPr>
          <a:xfrm>
            <a:off x="5920742" y="902580"/>
            <a:ext cx="183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Уширение спектра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8D42AD-D597-4900-ABD0-257D3E156FB9}"/>
              </a:ext>
            </a:extLst>
          </p:cNvPr>
          <p:cNvSpPr/>
          <p:nvPr/>
        </p:nvSpPr>
        <p:spPr>
          <a:xfrm>
            <a:off x="645160" y="4376539"/>
            <a:ext cx="7644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Whitfield D. Doppler-Broadening of Light Nuclei Gamma-Ray Spectra. Masters Theses &amp; Specialist Projects. Paper 1075 (2010).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235DC8-C5B9-44E5-876C-42446550C9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5394" y="1190655"/>
            <a:ext cx="5144788" cy="3029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328C1A-C9F0-4CAE-A525-F41DED20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35" y="1328429"/>
            <a:ext cx="978506" cy="1094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6196AF-C524-448F-8D0F-32983B945EB1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3088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214E28-F5C2-4680-9727-42A0E023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63958"/>
            <a:ext cx="7922189" cy="231901"/>
          </a:xfrm>
        </p:spPr>
        <p:txBody>
          <a:bodyPr/>
          <a:lstStyle/>
          <a:p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Схема экспериментального стенда</a:t>
            </a:r>
            <a:r>
              <a:rPr lang="en-US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 измерению Доплеровского сдвига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777A80A-ACC6-4717-AFE6-F8335B54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374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DFF78F4-0E3C-4416-B9DB-29D555702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64359"/>
              </p:ext>
            </p:extLst>
          </p:nvPr>
        </p:nvGraphicFramePr>
        <p:xfrm>
          <a:off x="184656" y="264081"/>
          <a:ext cx="6735128" cy="269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Visio" r:id="rId3" imgW="11106246" imgH="4429080" progId="Visio.Drawing.15">
                  <p:embed/>
                </p:oleObj>
              </mc:Choice>
              <mc:Fallback>
                <p:oleObj name="Visio" r:id="rId3" imgW="11106246" imgH="4429080" progId="Visio.Drawing.15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56" y="264081"/>
                        <a:ext cx="6735128" cy="26917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J:\2022\без совпадений.JPG">
            <a:extLst>
              <a:ext uri="{FF2B5EF4-FFF2-40B4-BE49-F238E27FC236}">
                <a16:creationId xmlns:a16="http://schemas.microsoft.com/office/drawing/2014/main" id="{F16EE6DF-D4F5-4534-BB74-1FA1CEDDC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425" t="14725" r="64135" b="982"/>
          <a:stretch/>
        </p:blipFill>
        <p:spPr bwMode="auto">
          <a:xfrm>
            <a:off x="184151" y="1674584"/>
            <a:ext cx="1695450" cy="1201933"/>
          </a:xfrm>
          <a:prstGeom prst="rect">
            <a:avLst/>
          </a:prstGeom>
          <a:noFill/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8EBFB33-6E1B-47EB-9921-5BC45247F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34573" b="30867"/>
          <a:stretch/>
        </p:blipFill>
        <p:spPr bwMode="auto">
          <a:xfrm>
            <a:off x="5591874" y="1598387"/>
            <a:ext cx="3204464" cy="106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D331E249-6B5B-418D-9425-3A91DA0E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8340" y="-1471820"/>
            <a:ext cx="4708669" cy="14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C804C-F927-4821-B114-842ECD785C69}"/>
              </a:ext>
            </a:extLst>
          </p:cNvPr>
          <p:cNvSpPr txBox="1"/>
          <p:nvPr/>
        </p:nvSpPr>
        <p:spPr>
          <a:xfrm>
            <a:off x="4688738" y="3148552"/>
            <a:ext cx="8965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Измерение смещения пиков углерода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азота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E4F67-2E52-4DEF-9E66-129F0C3E9220}"/>
              </a:ext>
            </a:extLst>
          </p:cNvPr>
          <p:cNvSpPr txBox="1"/>
          <p:nvPr/>
        </p:nvSpPr>
        <p:spPr>
          <a:xfrm>
            <a:off x="5056526" y="2650772"/>
            <a:ext cx="4275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Калибровка по пику неупругого рассеяния меченых нейтронов на кислороде (воде)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6757047-888B-4F8B-81F9-BDA60900290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496050" y="622531"/>
            <a:ext cx="698056" cy="9758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B0E24C-F9CD-4E39-BC99-D463C47B8CA0}"/>
              </a:ext>
            </a:extLst>
          </p:cNvPr>
          <p:cNvSpPr txBox="1"/>
          <p:nvPr/>
        </p:nvSpPr>
        <p:spPr>
          <a:xfrm>
            <a:off x="31630" y="2865604"/>
            <a:ext cx="2568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Калибровка по пикам </a:t>
            </a:r>
            <a:r>
              <a:rPr lang="en-US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Co-60</a:t>
            </a:r>
            <a:endParaRPr lang="ru-RU" sz="1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FC986A8-33F7-4CD5-9DBD-4562121BB108}"/>
              </a:ext>
            </a:extLst>
          </p:cNvPr>
          <p:cNvCxnSpPr>
            <a:cxnSpLocks/>
          </p:cNvCxnSpPr>
          <p:nvPr/>
        </p:nvCxnSpPr>
        <p:spPr>
          <a:xfrm>
            <a:off x="1879601" y="2226122"/>
            <a:ext cx="426994" cy="55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B18F69-4AF7-4D41-AB9D-F52162CF0951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8" r="32252" b="1"/>
          <a:stretch/>
        </p:blipFill>
        <p:spPr>
          <a:xfrm>
            <a:off x="4646986" y="3475646"/>
            <a:ext cx="4080868" cy="1529402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881A81-D0EC-4DEE-AB66-01FA911E2489}"/>
              </a:ext>
            </a:extLst>
          </p:cNvPr>
          <p:cNvSpPr/>
          <p:nvPr/>
        </p:nvSpPr>
        <p:spPr>
          <a:xfrm>
            <a:off x="31630" y="3328498"/>
            <a:ext cx="46022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Генератор меченых нейтронов-  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ИНГ-27 с 256-пиксельным альфа-детектором с размером пикселя 2х2 мм.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Гамма-детектор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LaBr3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диаметром 76 мм, высота 76 мм,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Объекты исследования- 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контейнеры размером 80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 мм, заполненные: графитом, водой, меламином (азот)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E04C83-396D-461D-B652-5C5A12B77A58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888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978299-7032-49DC-81E7-AE654678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1045935"/>
            <a:ext cx="4184650" cy="330200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Зависимость смещения пиков от угла между векторами движения нейтрона и гамма-кванта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32454A-655A-47C4-BBC9-B7613C08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401" r="12339"/>
          <a:stretch/>
        </p:blipFill>
        <p:spPr>
          <a:xfrm>
            <a:off x="4827154" y="1538665"/>
            <a:ext cx="4240647" cy="36095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0BF6E9-ADC4-4808-8941-50C65A01DFC5}"/>
              </a:ext>
            </a:extLst>
          </p:cNvPr>
          <p:cNvSpPr/>
          <p:nvPr/>
        </p:nvSpPr>
        <p:spPr>
          <a:xfrm>
            <a:off x="4991100" y="1015445"/>
            <a:ext cx="4000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Энергетическое разрешение </a:t>
            </a:r>
            <a:r>
              <a:rPr lang="en-US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LaBr</a:t>
            </a:r>
            <a:r>
              <a:rPr lang="ru-RU" sz="1400" b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(уширение пиков азота и углерода)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B6E013-77FF-4D3E-BF4A-E9F198063CD1}"/>
              </a:ext>
            </a:extLst>
          </p:cNvPr>
          <p:cNvSpPr/>
          <p:nvPr/>
        </p:nvSpPr>
        <p:spPr>
          <a:xfrm>
            <a:off x="457198" y="164704"/>
            <a:ext cx="7258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Доплеровское смещение и уширение пиков азота и углерода при неупругом рассеянии меченых нейтронов</a:t>
            </a:r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0821E-2FD1-41CB-B3D0-52297E8D92CC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28B9E-8C2D-4DC5-9B67-356BD7E1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7" y="1581534"/>
            <a:ext cx="4036451" cy="33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4207F9-CE52-4B81-BA5F-7551C8D759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30" y="637112"/>
            <a:ext cx="5192541" cy="2348108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E778208-BAA2-470B-A49C-E36074B9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82" y="121623"/>
            <a:ext cx="7922189" cy="52916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Схема экспериментального стенда</a:t>
            </a:r>
            <a:r>
              <a:rPr lang="en-US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 измерению углового распределения гамма-квантов при неупругом рассеянии нейтронов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9D0E3C-7DA4-414B-BC15-804463EFDF18}"/>
              </a:ext>
            </a:extLst>
          </p:cNvPr>
          <p:cNvSpPr/>
          <p:nvPr/>
        </p:nvSpPr>
        <p:spPr>
          <a:xfrm>
            <a:off x="38485" y="3973770"/>
            <a:ext cx="4909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Генератор меченых нейтронов- 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ИНГ-27 с 256-пиксельным 2х2 мм альфа-детектором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Гамма-детекторы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LYSO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76 мм х76 мм,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Объекты исследования-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контейнеры размером 80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 мм, заполненные: графитом, водой, меламином (азот)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891490-4686-4CFC-8E0C-284A3ACB74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8" r="32252" b="1"/>
          <a:stretch/>
        </p:blipFill>
        <p:spPr>
          <a:xfrm>
            <a:off x="5048250" y="3519551"/>
            <a:ext cx="3495466" cy="1290060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DA36E7B-6DF4-40F7-A937-C7B04A567228}"/>
              </a:ext>
            </a:extLst>
          </p:cNvPr>
          <p:cNvSpPr/>
          <p:nvPr/>
        </p:nvSpPr>
        <p:spPr>
          <a:xfrm>
            <a:off x="4657360" y="302710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Измерение площади пиков углерода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и азота, нормированную на количество меченых нейтронов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A08FE-A6F7-4B91-860D-4F6A122ACBDA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02FE32-283F-4238-8A77-EE23F35D1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5" y="1221678"/>
            <a:ext cx="2868226" cy="2181203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F0EBFA2-CD8C-4B9C-AB55-38ABF27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37" y="666662"/>
            <a:ext cx="1891713" cy="10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E21C43-15C3-4062-A231-F3C7B18E2D9B}"/>
              </a:ext>
            </a:extLst>
          </p:cNvPr>
          <p:cNvSpPr/>
          <p:nvPr/>
        </p:nvSpPr>
        <p:spPr>
          <a:xfrm>
            <a:off x="256810" y="3402881"/>
            <a:ext cx="4400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Н.А. Федоров, Т.Ю. Третьякова, В.М. Быстрицкий и др. Исследование неупругого рассеяния нейтронов с энергией 14.1 МэВ на ядрах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кислорода и кремния // УЧЕНЫЕ ЗАПИСКИ ФИЗИЧЕСКОГО ФАКУЛЬТЕТА МОСКОВСКОГО УНИВЕРСИТЕТА, №2, 1820205 (2018)</a:t>
            </a:r>
          </a:p>
        </p:txBody>
      </p:sp>
    </p:spTree>
    <p:extLst>
      <p:ext uri="{BB962C8B-B14F-4D97-AF65-F5344CB8AC3E}">
        <p14:creationId xmlns:p14="http://schemas.microsoft.com/office/powerpoint/2010/main" val="26010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2702" y="289294"/>
            <a:ext cx="7106041" cy="529641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Угловые распределения выхода гамма-квантов при неупругом рассеянии </a:t>
            </a:r>
            <a:r>
              <a:rPr lang="ru-RU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меченых нейтронов на ядрах углерода, азота и кислорода</a:t>
            </a: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4361"/>
          <a:stretch/>
        </p:blipFill>
        <p:spPr bwMode="auto">
          <a:xfrm>
            <a:off x="2798726" y="1602023"/>
            <a:ext cx="3444469" cy="2165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8683" r="10659" b="2779"/>
          <a:stretch/>
        </p:blipFill>
        <p:spPr bwMode="auto">
          <a:xfrm>
            <a:off x="20940" y="1476876"/>
            <a:ext cx="2956331" cy="2325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2352" y="1109887"/>
            <a:ext cx="1916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Азот (пик 2.316 МэВ)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1088" y="1171763"/>
            <a:ext cx="2193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Углерод (пик 4.438 МэВ)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346" y="1144263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Кислород (пик 6.129 МэВ)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10221"/>
            <a:ext cx="5601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Штриховая линия – аппроксимация по данным библиотеки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ENDF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8816" r="9988" b="3016"/>
          <a:stretch/>
        </p:blipFill>
        <p:spPr bwMode="auto">
          <a:xfrm>
            <a:off x="5872685" y="1509888"/>
            <a:ext cx="3151163" cy="2292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5310E7-03A5-4786-89AC-167EF5B4B03A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>
            <a:extLst>
              <a:ext uri="{FF2B5EF4-FFF2-40B4-BE49-F238E27FC236}">
                <a16:creationId xmlns:a16="http://schemas.microsoft.com/office/drawing/2014/main" id="{5BCB8DA3-1C8C-4115-A5A8-467EFA60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534" y="195443"/>
            <a:ext cx="5735885" cy="5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Гамма-спектрометрия в условиях нейтронного фона</a:t>
            </a:r>
            <a:endParaRPr lang="en-US" altLang="ru-RU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351" b="1" dirty="0"/>
              <a:t> </a:t>
            </a:r>
            <a:endParaRPr lang="ru-RU" altLang="ru-RU" sz="1351" b="1" dirty="0"/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4FDC3D9D-C860-4850-9D05-BFFF3B3E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16" y="468659"/>
            <a:ext cx="8199120" cy="23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Times New Roman" panose="02020603050405020304" pitchFamily="18" charset="0"/>
              <a:buAutoNum type="arabicPeriod"/>
            </a:pPr>
            <a:endParaRPr lang="en-US" altLang="ru-RU" sz="1201" dirty="0">
              <a:solidFill>
                <a:schemeClr val="tx1"/>
              </a:solidFill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altLang="ru-RU" sz="1400" dirty="0">
                <a:solidFill>
                  <a:schemeClr val="tx1"/>
                </a:solidFill>
              </a:rPr>
              <a:t>Регистрация смешанного гамма-нейтронного спектра</a:t>
            </a:r>
            <a:r>
              <a:rPr lang="en-US" altLang="ru-RU" sz="1400" dirty="0">
                <a:solidFill>
                  <a:schemeClr val="tx1"/>
                </a:solidFill>
              </a:rPr>
              <a:t> M(E).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altLang="ru-RU" sz="1400" dirty="0">
                <a:solidFill>
                  <a:schemeClr val="tx1"/>
                </a:solidFill>
              </a:rPr>
              <a:t>Измерение нейтронного спектра</a:t>
            </a:r>
            <a:r>
              <a:rPr lang="en-US" altLang="ru-RU" sz="1400" dirty="0">
                <a:solidFill>
                  <a:schemeClr val="tx1"/>
                </a:solidFill>
              </a:rPr>
              <a:t> S(</a:t>
            </a:r>
            <a:r>
              <a:rPr lang="en-US" altLang="ru-RU" sz="1400" dirty="0" err="1">
                <a:solidFill>
                  <a:schemeClr val="tx1"/>
                </a:solidFill>
              </a:rPr>
              <a:t>E</a:t>
            </a:r>
            <a:r>
              <a:rPr lang="en-US" altLang="ru-RU" sz="1400" baseline="-25000" dirty="0" err="1">
                <a:solidFill>
                  <a:schemeClr val="tx1"/>
                </a:solidFill>
              </a:rPr>
              <a:t>n</a:t>
            </a:r>
            <a:r>
              <a:rPr lang="en-US" altLang="ru-RU" sz="1400" dirty="0">
                <a:solidFill>
                  <a:schemeClr val="tx1"/>
                </a:solidFill>
              </a:rPr>
              <a:t>) </a:t>
            </a:r>
            <a:r>
              <a:rPr lang="ru-RU" altLang="ru-RU" sz="1400" dirty="0">
                <a:solidFill>
                  <a:schemeClr val="tx1"/>
                </a:solidFill>
              </a:rPr>
              <a:t>детекторам нейтронов</a:t>
            </a:r>
            <a:r>
              <a:rPr lang="en-US" altLang="ru-RU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altLang="ru-RU" sz="1400" b="1" u="sng" dirty="0">
                <a:solidFill>
                  <a:srgbClr val="990000"/>
                </a:solidFill>
              </a:rPr>
              <a:t>Определение отклика гамма-детектора</a:t>
            </a:r>
            <a:r>
              <a:rPr lang="en-US" altLang="ru-RU" sz="1400" b="1" u="sng" dirty="0">
                <a:solidFill>
                  <a:srgbClr val="990000"/>
                </a:solidFill>
              </a:rPr>
              <a:t> R(E, </a:t>
            </a:r>
            <a:r>
              <a:rPr lang="en-US" altLang="ru-RU" sz="1400" b="1" u="sng" dirty="0" err="1">
                <a:solidFill>
                  <a:srgbClr val="990000"/>
                </a:solidFill>
              </a:rPr>
              <a:t>E</a:t>
            </a:r>
            <a:r>
              <a:rPr lang="en-US" altLang="ru-RU" sz="1400" b="1" u="sng" baseline="-25000" dirty="0" err="1">
                <a:solidFill>
                  <a:srgbClr val="990000"/>
                </a:solidFill>
              </a:rPr>
              <a:t>n</a:t>
            </a:r>
            <a:r>
              <a:rPr lang="en-US" altLang="ru-RU" sz="1400" b="1" u="sng" dirty="0">
                <a:solidFill>
                  <a:srgbClr val="990000"/>
                </a:solidFill>
              </a:rPr>
              <a:t>) </a:t>
            </a:r>
            <a:r>
              <a:rPr lang="ru-RU" altLang="ru-RU" sz="1400" b="1" u="sng" dirty="0">
                <a:solidFill>
                  <a:srgbClr val="990000"/>
                </a:solidFill>
              </a:rPr>
              <a:t>на поток нейтронов со спектром</a:t>
            </a:r>
            <a:r>
              <a:rPr lang="en-US" altLang="ru-RU" sz="1400" b="1" u="sng" dirty="0">
                <a:solidFill>
                  <a:srgbClr val="990000"/>
                </a:solidFill>
              </a:rPr>
              <a:t> S(</a:t>
            </a:r>
            <a:r>
              <a:rPr lang="en-US" altLang="ru-RU" sz="1400" b="1" u="sng" dirty="0" err="1">
                <a:solidFill>
                  <a:srgbClr val="990000"/>
                </a:solidFill>
              </a:rPr>
              <a:t>E</a:t>
            </a:r>
            <a:r>
              <a:rPr lang="en-US" altLang="ru-RU" sz="1400" b="1" u="sng" baseline="-25000" dirty="0" err="1">
                <a:solidFill>
                  <a:srgbClr val="990000"/>
                </a:solidFill>
              </a:rPr>
              <a:t>n</a:t>
            </a:r>
            <a:r>
              <a:rPr lang="en-US" altLang="ru-RU" sz="1400" b="1" u="sng" dirty="0">
                <a:solidFill>
                  <a:srgbClr val="990000"/>
                </a:solidFill>
              </a:rPr>
              <a:t>).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altLang="ru-RU" sz="1400" dirty="0">
                <a:solidFill>
                  <a:schemeClr val="tx1"/>
                </a:solidFill>
              </a:rPr>
              <a:t>Оценка вклада нейтронов в </a:t>
            </a:r>
            <a:r>
              <a:rPr lang="en-US" altLang="ru-RU" sz="1400" dirty="0">
                <a:solidFill>
                  <a:schemeClr val="tx1"/>
                </a:solidFill>
              </a:rPr>
              <a:t> N(E)</a:t>
            </a:r>
            <a:r>
              <a:rPr lang="ru-RU" altLang="ru-RU" sz="1400" dirty="0">
                <a:solidFill>
                  <a:schemeClr val="tx1"/>
                </a:solidFill>
              </a:rPr>
              <a:t> в смешанный гамма-нейтронный спектр</a:t>
            </a:r>
            <a:r>
              <a:rPr lang="en-US" altLang="ru-RU" sz="1400" dirty="0">
                <a:solidFill>
                  <a:schemeClr val="tx1"/>
                </a:solidFill>
              </a:rPr>
              <a:t> M(E).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altLang="ru-RU" sz="1400" dirty="0">
                <a:solidFill>
                  <a:schemeClr val="tx1"/>
                </a:solidFill>
              </a:rPr>
              <a:t>Вычитание нейтронного отклика</a:t>
            </a:r>
            <a:r>
              <a:rPr lang="en-US" altLang="ru-RU" sz="1400" dirty="0">
                <a:solidFill>
                  <a:schemeClr val="tx1"/>
                </a:solidFill>
              </a:rPr>
              <a:t> N(E) </a:t>
            </a:r>
            <a:r>
              <a:rPr lang="ru-RU" altLang="ru-RU" sz="1400" dirty="0">
                <a:solidFill>
                  <a:schemeClr val="tx1"/>
                </a:solidFill>
              </a:rPr>
              <a:t>из смешанного гамма-нейтронного спектра</a:t>
            </a:r>
            <a:r>
              <a:rPr lang="en-US" altLang="ru-RU" sz="1400" dirty="0">
                <a:solidFill>
                  <a:schemeClr val="tx1"/>
                </a:solidFill>
              </a:rPr>
              <a:t> M(E).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49389-08D9-4E9F-B158-46AD863E7AF6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F0440AA8-DBAB-4E77-987B-8A6BF0BD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 r="4677"/>
          <a:stretch>
            <a:fillRect/>
          </a:stretch>
        </p:blipFill>
        <p:spPr bwMode="auto">
          <a:xfrm>
            <a:off x="4409925" y="1060638"/>
            <a:ext cx="3389273" cy="297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>
            <a:extLst>
              <a:ext uri="{FF2B5EF4-FFF2-40B4-BE49-F238E27FC236}">
                <a16:creationId xmlns:a16="http://schemas.microsoft.com/office/drawing/2014/main" id="{1E9C0597-8DB6-46FF-82B4-B9CEBC1D8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4" y="4766701"/>
            <a:ext cx="8324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Cazzaniga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 Response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LaBr3(Ce) scintillators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neutrons, NIM A778 (2015)</a:t>
            </a:r>
            <a:endParaRPr lang="ru-RU" alt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9E06511D-8FEA-4891-8844-67274C55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>
            <a:fillRect/>
          </a:stretch>
        </p:blipFill>
        <p:spPr bwMode="auto">
          <a:xfrm>
            <a:off x="1545012" y="844935"/>
            <a:ext cx="2788642" cy="243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3">
            <a:extLst>
              <a:ext uri="{FF2B5EF4-FFF2-40B4-BE49-F238E27FC236}">
                <a16:creationId xmlns:a16="http://schemas.microsoft.com/office/drawing/2014/main" id="{4DBEA519-CD6A-4E57-ADE1-3ECCB01C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42" y="243062"/>
            <a:ext cx="6938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Реакции, вызванные 14 МэВ нейтронами , в </a:t>
            </a:r>
            <a:r>
              <a:rPr lang="en-US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LaBr3 </a:t>
            </a:r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сцинтилляторе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A1F4D0C3-7223-408C-BFB0-159A40A2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66" y="3439325"/>
            <a:ext cx="1513494" cy="8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99FB9D9B-FA4C-47F8-B54C-F08571FD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06" y="3439325"/>
            <a:ext cx="844935" cy="86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E6B63A-DF22-4F91-ABA2-653A06159F13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9B6B0D4-B219-4A34-B2F2-3158C285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6" y="486985"/>
            <a:ext cx="4188922" cy="406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BE1D4549-C3B9-4C06-8D3F-F638F339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81" y="681668"/>
            <a:ext cx="1202453" cy="9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>
            <a:extLst>
              <a:ext uri="{FF2B5EF4-FFF2-40B4-BE49-F238E27FC236}">
                <a16:creationId xmlns:a16="http://schemas.microsoft.com/office/drawing/2014/main" id="{BCEA3869-3AA9-4F15-B5D9-058AB2858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66" y="4614983"/>
            <a:ext cx="8203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alt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Avdeichikov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 Range-energy relation, range straggling and response function</a:t>
            </a: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CsI</a:t>
            </a:r>
            <a:r>
              <a:rPr lang="en-US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(Tl), BGO and GSO(Ce) scintillators for light ions, NIM, A 439 (2000)</a:t>
            </a:r>
            <a:endParaRPr lang="ru-RU" alt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Прямоугольник 4">
            <a:extLst>
              <a:ext uri="{FF2B5EF4-FFF2-40B4-BE49-F238E27FC236}">
                <a16:creationId xmlns:a16="http://schemas.microsoft.com/office/drawing/2014/main" id="{7354868E-1C4E-4F9E-81EB-8020FB32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46" y="0"/>
            <a:ext cx="73091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Разброс </a:t>
            </a:r>
            <a:r>
              <a:rPr lang="ru-RU" altLang="ru-RU" sz="16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световыхода</a:t>
            </a:r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сцинтилляторов для частиц разных энергий</a:t>
            </a:r>
            <a:endParaRPr lang="en-US" altLang="ru-RU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400" dirty="0"/>
              <a:t>Зависит от качества материала и технологии изготовления</a:t>
            </a:r>
          </a:p>
        </p:txBody>
      </p:sp>
      <p:pic>
        <p:nvPicPr>
          <p:cNvPr id="10246" name="Picture 4">
            <a:extLst>
              <a:ext uri="{FF2B5EF4-FFF2-40B4-BE49-F238E27FC236}">
                <a16:creationId xmlns:a16="http://schemas.microsoft.com/office/drawing/2014/main" id="{8A31A6C4-200D-41A1-943F-CC9FF566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69" y="1114265"/>
            <a:ext cx="2404905" cy="5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>
            <a:extLst>
              <a:ext uri="{FF2B5EF4-FFF2-40B4-BE49-F238E27FC236}">
                <a16:creationId xmlns:a16="http://schemas.microsoft.com/office/drawing/2014/main" id="{6702FDB9-1E54-4DA2-B34B-0DDC0394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69" y="1651962"/>
            <a:ext cx="1232455" cy="53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>
            <a:extLst>
              <a:ext uri="{FF2B5EF4-FFF2-40B4-BE49-F238E27FC236}">
                <a16:creationId xmlns:a16="http://schemas.microsoft.com/office/drawing/2014/main" id="{63910C70-AAB3-434D-B066-917BF3A9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88" y="2682579"/>
            <a:ext cx="3882360" cy="6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8">
            <a:extLst>
              <a:ext uri="{FF2B5EF4-FFF2-40B4-BE49-F238E27FC236}">
                <a16:creationId xmlns:a16="http://schemas.microsoft.com/office/drawing/2014/main" id="{DE9820A2-7447-4973-A477-D94522FE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450" y="844935"/>
            <a:ext cx="1838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Формула </a:t>
            </a:r>
            <a:r>
              <a:rPr lang="ru-RU" altLang="ru-RU" sz="1400" dirty="0" err="1"/>
              <a:t>Биркса</a:t>
            </a:r>
            <a:endParaRPr lang="ru-RU" altLang="ru-RU" sz="1400" dirty="0"/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828B8AE8-A53B-42E1-A4BF-8EDD1960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375" y="2412056"/>
            <a:ext cx="262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 err="1"/>
              <a:t>Световыход</a:t>
            </a:r>
            <a:r>
              <a:rPr lang="ru-RU" altLang="ru-RU" sz="1400" dirty="0"/>
              <a:t> для разных частиц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D98B4-11EE-4743-BF5E-D66BBDB2F988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9176" y="62528"/>
            <a:ext cx="2985484" cy="267123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Метод меченых нейтронов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E511B1D-67C9-45C8-9E1B-3EA181E4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55" y="2214760"/>
            <a:ext cx="2530113" cy="1112809"/>
          </a:xfrm>
          <a:prstGeom prst="rect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46BDC6E-9E8B-4E21-A981-B2B68BB6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82856"/>
            <a:ext cx="3192182" cy="17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 descr="Описание: http://ntech.jinr.ru/img/about/mmn.jpg">
            <a:extLst>
              <a:ext uri="{FF2B5EF4-FFF2-40B4-BE49-F238E27FC236}">
                <a16:creationId xmlns:a16="http://schemas.microsoft.com/office/drawing/2014/main" id="{750EC543-268E-4847-A44E-D7CA912A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18" y="1376446"/>
            <a:ext cx="4596493" cy="291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B4A7F409-A6D6-4192-81D4-F82CB4F2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375" y="3385698"/>
            <a:ext cx="1610024" cy="6001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Временная метка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угол </a:t>
            </a:r>
            <a:r>
              <a:rPr lang="el-GR" altLang="ru-RU" sz="1100" b="1" dirty="0"/>
              <a:t>Ω</a:t>
            </a:r>
            <a:r>
              <a:rPr lang="ru-RU" altLang="ru-RU" sz="1100" b="1" dirty="0"/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α-</a:t>
            </a:r>
            <a:r>
              <a:rPr lang="ru-RU" altLang="ja-JP" sz="11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частицы</a:t>
            </a:r>
            <a:r>
              <a:rPr lang="en-US" altLang="ja-JP" sz="11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endParaRPr lang="en-US" alt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438B5B48-3226-483A-82B5-15E364A0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108" y="3324725"/>
            <a:ext cx="1705296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Временная метка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γ-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кванта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энергией </a:t>
            </a:r>
            <a:r>
              <a:rPr lang="en-US" alt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46">
            <a:extLst>
              <a:ext uri="{FF2B5EF4-FFF2-40B4-BE49-F238E27FC236}">
                <a16:creationId xmlns:a16="http://schemas.microsoft.com/office/drawing/2014/main" id="{E8831B65-DC9D-4CF6-A1F9-9C28D8BC0E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56834" y="628041"/>
            <a:ext cx="2809838" cy="717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defRPr/>
            </a:pP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14 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МэВ нейтрон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:</a:t>
            </a:r>
            <a:r>
              <a:rPr lang="en-US" altLang="ja-JP" sz="1200" dirty="0" err="1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Vn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=5.1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см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/</a:t>
            </a:r>
            <a:r>
              <a:rPr lang="ru-RU" altLang="ja-JP" sz="1200" dirty="0" err="1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нс</a:t>
            </a:r>
            <a:endParaRPr lang="en-US" altLang="ja-JP" sz="12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defRPr/>
            </a:pP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α-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частица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(3.5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МэВ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):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Va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=1.3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см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/</a:t>
            </a:r>
            <a:r>
              <a:rPr lang="ru-RU" altLang="ja-JP" sz="1200" dirty="0" err="1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нс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γ-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квант</a:t>
            </a:r>
            <a:r>
              <a:rPr lang="ja-JP" altLang="en-US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Vg=30</a:t>
            </a:r>
            <a:r>
              <a:rPr lang="ru-RU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см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/</a:t>
            </a:r>
            <a:r>
              <a:rPr lang="ru-RU" altLang="ja-JP" sz="1200" dirty="0" err="1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нс</a:t>
            </a:r>
            <a:r>
              <a:rPr lang="en-US" altLang="ja-JP" sz="12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74AC7E07-6D0C-422D-9ECF-482FAB8E9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895" y="4638239"/>
            <a:ext cx="1305123" cy="3002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351" b="1" dirty="0"/>
              <a:t>(X,Y, Z), </a:t>
            </a:r>
            <a:r>
              <a:rPr lang="en-US" altLang="ru-RU" sz="1351" b="1" dirty="0" err="1"/>
              <a:t>Eg</a:t>
            </a:r>
            <a:endParaRPr lang="en-US" altLang="ru-RU" sz="1351" b="1" dirty="0"/>
          </a:p>
        </p:txBody>
      </p:sp>
      <p:sp>
        <p:nvSpPr>
          <p:cNvPr id="19" name="Выноска со стрелкой вниз 6">
            <a:extLst>
              <a:ext uri="{FF2B5EF4-FFF2-40B4-BE49-F238E27FC236}">
                <a16:creationId xmlns:a16="http://schemas.microsoft.com/office/drawing/2014/main" id="{725DF07A-4A33-4B51-BB59-0D0C8747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59" y="4018541"/>
            <a:ext cx="1556396" cy="619698"/>
          </a:xfrm>
          <a:prstGeom prst="downArrowCallout">
            <a:avLst>
              <a:gd name="adj1" fmla="val 25022"/>
              <a:gd name="adj2" fmla="val 25011"/>
              <a:gd name="adj3" fmla="val 25000"/>
              <a:gd name="adj4" fmla="val 649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ru-RU" sz="1351" b="1"/>
              <a:t>L~Vn/(Tg-Ta), </a:t>
            </a:r>
            <a:r>
              <a:rPr lang="el-GR" altLang="ru-RU" sz="1351" b="1"/>
              <a:t>Ω</a:t>
            </a:r>
            <a:r>
              <a:rPr lang="en-US" altLang="ru-RU" sz="1351" b="1"/>
              <a:t>, Eg</a:t>
            </a:r>
          </a:p>
        </p:txBody>
      </p:sp>
      <p:sp>
        <p:nvSpPr>
          <p:cNvPr id="20" name="Стрелка углом 9">
            <a:extLst>
              <a:ext uri="{FF2B5EF4-FFF2-40B4-BE49-F238E27FC236}">
                <a16:creationId xmlns:a16="http://schemas.microsoft.com/office/drawing/2014/main" id="{3985352F-F4D7-496B-9DC7-5BDB3474390F}"/>
              </a:ext>
            </a:extLst>
          </p:cNvPr>
          <p:cNvSpPr/>
          <p:nvPr/>
        </p:nvSpPr>
        <p:spPr bwMode="auto">
          <a:xfrm rot="16200000" flipH="1">
            <a:off x="4980911" y="3627805"/>
            <a:ext cx="496987" cy="284490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sz="1351">
              <a:latin typeface="Arial" charset="0"/>
              <a:ea typeface="Microsoft YaHei" charset="-122"/>
            </a:endParaRPr>
          </a:p>
        </p:txBody>
      </p:sp>
      <p:sp>
        <p:nvSpPr>
          <p:cNvPr id="21" name="Стрелка углом 10">
            <a:extLst>
              <a:ext uri="{FF2B5EF4-FFF2-40B4-BE49-F238E27FC236}">
                <a16:creationId xmlns:a16="http://schemas.microsoft.com/office/drawing/2014/main" id="{759B1E23-C939-45CC-B064-95A7C3977126}"/>
              </a:ext>
            </a:extLst>
          </p:cNvPr>
          <p:cNvSpPr/>
          <p:nvPr/>
        </p:nvSpPr>
        <p:spPr bwMode="auto">
          <a:xfrm rot="5400000">
            <a:off x="4068906" y="3663555"/>
            <a:ext cx="425483" cy="284490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sz="1351">
              <a:latin typeface="Arial" charset="0"/>
              <a:ea typeface="Microsoft YaHei" charset="-122"/>
            </a:endParaRPr>
          </a:p>
        </p:txBody>
      </p:sp>
      <p:sp>
        <p:nvSpPr>
          <p:cNvPr id="25" name="Стрелка углом 10">
            <a:extLst>
              <a:ext uri="{FF2B5EF4-FFF2-40B4-BE49-F238E27FC236}">
                <a16:creationId xmlns:a16="http://schemas.microsoft.com/office/drawing/2014/main" id="{CA75DD67-6C95-45CE-8FBF-EFD329814667}"/>
              </a:ext>
            </a:extLst>
          </p:cNvPr>
          <p:cNvSpPr/>
          <p:nvPr/>
        </p:nvSpPr>
        <p:spPr bwMode="auto">
          <a:xfrm rot="5400000">
            <a:off x="5542334" y="3022221"/>
            <a:ext cx="361093" cy="361093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sz="1351">
              <a:latin typeface="Arial" charset="0"/>
              <a:ea typeface="Microsoft YaHei" charset="-122"/>
            </a:endParaRPr>
          </a:p>
        </p:txBody>
      </p:sp>
      <p:sp>
        <p:nvSpPr>
          <p:cNvPr id="26" name="Стрелка углом 10">
            <a:extLst>
              <a:ext uri="{FF2B5EF4-FFF2-40B4-BE49-F238E27FC236}">
                <a16:creationId xmlns:a16="http://schemas.microsoft.com/office/drawing/2014/main" id="{DED9E84C-8E97-42F7-9837-28D4031BCBD2}"/>
              </a:ext>
            </a:extLst>
          </p:cNvPr>
          <p:cNvSpPr/>
          <p:nvPr/>
        </p:nvSpPr>
        <p:spPr bwMode="auto">
          <a:xfrm rot="5400000">
            <a:off x="2436425" y="2961029"/>
            <a:ext cx="361093" cy="361093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sz="1351">
              <a:latin typeface="Arial" charset="0"/>
              <a:ea typeface="Microsoft YaHei" charset="-122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CAB83194-3548-4681-978E-F5D3DE0FA4A9}"/>
              </a:ext>
            </a:extLst>
          </p:cNvPr>
          <p:cNvSpPr/>
          <p:nvPr/>
        </p:nvSpPr>
        <p:spPr>
          <a:xfrm rot="1935819" flipV="1">
            <a:off x="1622637" y="2005890"/>
            <a:ext cx="1037889" cy="16515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FAAB6FDB-C92A-42BF-8CD8-12C0D4F1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91" y="1536242"/>
            <a:ext cx="119673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/>
              <a:t>(X,Y, Z), </a:t>
            </a:r>
            <a:r>
              <a:rPr lang="en-US" altLang="ru-RU" sz="1600" b="1" dirty="0" err="1"/>
              <a:t>Eg</a:t>
            </a:r>
            <a:r>
              <a:rPr lang="ru-RU" altLang="ru-RU" sz="1600" b="1" dirty="0"/>
              <a:t> ?</a:t>
            </a:r>
            <a:endParaRPr lang="en-US" altLang="ru-RU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345E12-6BEB-406A-B02C-72B15D312365}"/>
              </a:ext>
            </a:extLst>
          </p:cNvPr>
          <p:cNvSpPr txBox="1"/>
          <p:nvPr/>
        </p:nvSpPr>
        <p:spPr>
          <a:xfrm>
            <a:off x="8086725" y="247650"/>
            <a:ext cx="78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4713F-D104-4A06-B77E-02F318F63D1F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309E-311C-495B-A099-AD3F3C1A2A79}"/>
              </a:ext>
            </a:extLst>
          </p:cNvPr>
          <p:cNvSpPr txBox="1"/>
          <p:nvPr/>
        </p:nvSpPr>
        <p:spPr>
          <a:xfrm>
            <a:off x="476250" y="4546600"/>
            <a:ext cx="2645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Coutesy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TANGRA collaboration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2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TOF spectrum.jpg">
            <a:extLst>
              <a:ext uri="{FF2B5EF4-FFF2-40B4-BE49-F238E27FC236}">
                <a16:creationId xmlns:a16="http://schemas.microsoft.com/office/drawing/2014/main" id="{0EC2DCEE-4A30-443B-9DE4-10B0F102A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1" y="2627759"/>
            <a:ext cx="3569223" cy="20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5A993D0E-7B81-4280-9762-7E298CD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3" y="2485944"/>
            <a:ext cx="3135434" cy="219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6">
            <a:extLst>
              <a:ext uri="{FF2B5EF4-FFF2-40B4-BE49-F238E27FC236}">
                <a16:creationId xmlns:a16="http://schemas.microsoft.com/office/drawing/2014/main" id="{0A775434-DA55-4A71-B8A2-A514FE64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" y="-6186"/>
            <a:ext cx="8161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Времяпролетный метод измерения нейтронного отклика гамма-детектора</a:t>
            </a:r>
          </a:p>
        </p:txBody>
      </p:sp>
      <p:pic>
        <p:nvPicPr>
          <p:cNvPr id="11269" name="Рисунок 7" descr="TOF technique.jpg">
            <a:extLst>
              <a:ext uri="{FF2B5EF4-FFF2-40B4-BE49-F238E27FC236}">
                <a16:creationId xmlns:a16="http://schemas.microsoft.com/office/drawing/2014/main" id="{4B951C69-6F12-41FD-A95F-B5D7720C2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/>
          <a:stretch>
            <a:fillRect/>
          </a:stretch>
        </p:blipFill>
        <p:spPr bwMode="auto">
          <a:xfrm>
            <a:off x="1274491" y="481458"/>
            <a:ext cx="4107884" cy="220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>
            <a:extLst>
              <a:ext uri="{FF2B5EF4-FFF2-40B4-BE49-F238E27FC236}">
                <a16:creationId xmlns:a16="http://schemas.microsoft.com/office/drawing/2014/main" id="{C348B37F-6C3C-4264-ACAA-C1692CCB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300" y="844935"/>
            <a:ext cx="3481740" cy="17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Достоинство</a:t>
            </a:r>
            <a:r>
              <a:rPr lang="en-US" altLang="ru-RU" sz="12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200" b="1" u="sng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200000"/>
              <a:buFont typeface="Wingdings" panose="05000000000000000000" pitchFamily="2" charset="2"/>
              <a:buChar char="C"/>
            </a:pPr>
            <a:r>
              <a:rPr lang="ru-RU" altLang="ru-RU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 диапазон энергий нейтронов</a:t>
            </a:r>
          </a:p>
          <a:p>
            <a:pPr>
              <a:spcBef>
                <a:spcPct val="50000"/>
              </a:spcBef>
            </a:pPr>
            <a:r>
              <a:rPr lang="ru-RU" alt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  <a:r>
              <a:rPr lang="en-US" alt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200000"/>
              <a:buFont typeface="Wingdings" panose="05000000000000000000" pitchFamily="2" charset="2"/>
              <a:buChar char="D"/>
            </a:pPr>
            <a:r>
              <a:rPr lang="ru-RU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стоимость и сложность реализации</a:t>
            </a:r>
            <a:endParaRPr lang="en-US" alt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200000"/>
              <a:buFont typeface="Wingdings" panose="05000000000000000000" pitchFamily="2" charset="2"/>
              <a:buChar char="D"/>
            </a:pPr>
            <a:r>
              <a:rPr lang="ru-RU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длительность облучения из-за требования отсутствия наложения сигналов</a:t>
            </a:r>
          </a:p>
          <a:p>
            <a:pPr>
              <a:spcBef>
                <a:spcPct val="50000"/>
              </a:spcBef>
              <a:buSzPct val="200000"/>
            </a:pPr>
            <a:endParaRPr lang="ru-RU" altLang="ru-RU" sz="135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9A3AD-3001-43C1-992A-461CB4076228}"/>
              </a:ext>
            </a:extLst>
          </p:cNvPr>
          <p:cNvSpPr txBox="1"/>
          <p:nvPr/>
        </p:nvSpPr>
        <p:spPr>
          <a:xfrm>
            <a:off x="876300" y="4800600"/>
            <a:ext cx="839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A.Ebran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O.Roig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V.Méot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 Neutron efficiency ofLaBr3:Ce detector, NIM A768 (2014)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A5623-DF11-4E74-B8CB-559C3503FCE4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0469AE0-B694-403A-9236-F5D0451F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86" y="2912506"/>
            <a:ext cx="3101155" cy="21948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A54E749A-E044-4FD1-B5ED-ECE155CD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59" y="2962069"/>
            <a:ext cx="3013243" cy="214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>
            <a:extLst>
              <a:ext uri="{FF2B5EF4-FFF2-40B4-BE49-F238E27FC236}">
                <a16:creationId xmlns:a16="http://schemas.microsoft.com/office/drawing/2014/main" id="{7B2D1441-921F-49C2-BE9D-1D7A50E8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6" y="2612074"/>
            <a:ext cx="5816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Временной и амплитудный спектр альфа-гамма совпадений</a:t>
            </a:r>
          </a:p>
        </p:txBody>
      </p:sp>
      <p:sp>
        <p:nvSpPr>
          <p:cNvPr id="15365" name="Прямоугольник 6">
            <a:extLst>
              <a:ext uri="{FF2B5EF4-FFF2-40B4-BE49-F238E27FC236}">
                <a16:creationId xmlns:a16="http://schemas.microsoft.com/office/drawing/2014/main" id="{09739676-D127-4747-9CBD-5671D42F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0"/>
            <a:ext cx="84277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нейтронного отклика гамма-детектора методом меченых нейтронов</a:t>
            </a:r>
            <a:endParaRPr lang="ru-RU" alt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D8C22-FD22-43FC-AACD-10E68EE70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99" y="321937"/>
            <a:ext cx="5816588" cy="1822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E3AD0-5AB0-46A1-8408-FB9864A8878D}"/>
              </a:ext>
            </a:extLst>
          </p:cNvPr>
          <p:cNvSpPr txBox="1"/>
          <p:nvPr/>
        </p:nvSpPr>
        <p:spPr>
          <a:xfrm>
            <a:off x="2031238" y="2144000"/>
            <a:ext cx="602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L=120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мм (узкий пучок),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L&gt;500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мм (широкий пучок</a:t>
            </a:r>
            <a:r>
              <a:rPr lang="ru-RU" b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BAA6D-5F24-4BB8-B541-F976161CD72C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73043928-FD77-4BE3-B102-0AB9BAAD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22" y="131306"/>
            <a:ext cx="7127384" cy="514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63" tIns="33781" rIns="67563" bIns="33781"/>
          <a:lstStyle/>
          <a:p>
            <a:pPr algn="ctr">
              <a:tabLst>
                <a:tab pos="0" algn="l"/>
                <a:tab pos="686440" algn="l"/>
                <a:tab pos="1372880" algn="l"/>
                <a:tab pos="2059320" algn="l"/>
                <a:tab pos="2745760" algn="l"/>
                <a:tab pos="3432200" algn="l"/>
                <a:tab pos="4118640" algn="l"/>
                <a:tab pos="4805081" algn="l"/>
                <a:tab pos="5491521" algn="l"/>
                <a:tab pos="6177961" algn="l"/>
                <a:tab pos="6864401" algn="l"/>
                <a:tab pos="7550841" algn="l"/>
              </a:tabLst>
              <a:defRPr/>
            </a:pPr>
            <a:r>
              <a:rPr lang="ru-RU" sz="1600" b="1" dirty="0">
                <a:solidFill>
                  <a:srgbClr val="990000"/>
                </a:solidFill>
                <a:latin typeface="Arial" charset="0"/>
              </a:rPr>
              <a:t>Сравнение измеренного отклика</a:t>
            </a:r>
            <a:r>
              <a:rPr lang="en-US" sz="1600" b="1" dirty="0">
                <a:solidFill>
                  <a:srgbClr val="990000"/>
                </a:solidFill>
                <a:latin typeface="Arial" charset="0"/>
              </a:rPr>
              <a:t> LaBr</a:t>
            </a:r>
            <a:r>
              <a:rPr lang="en-US" sz="1600" b="1" baseline="-25000" dirty="0">
                <a:solidFill>
                  <a:srgbClr val="990000"/>
                </a:solidFill>
                <a:latin typeface="Arial" charset="0"/>
              </a:rPr>
              <a:t>3</a:t>
            </a:r>
            <a:r>
              <a:rPr lang="en-US" sz="16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</a:rPr>
              <a:t>методом меченых нейтронов и </a:t>
            </a:r>
            <a:r>
              <a:rPr lang="ru-RU" alt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времяпролетным методом</a:t>
            </a:r>
            <a:endParaRPr lang="en-US" sz="1600" b="1" dirty="0">
              <a:solidFill>
                <a:srgbClr val="990000"/>
              </a:solidFill>
              <a:latin typeface="+mj-lt"/>
              <a:ea typeface="Microsoft YaHei" charset="-122"/>
              <a:cs typeface="Times New Roman" pitchFamily="18" charset="0"/>
            </a:endParaRPr>
          </a:p>
        </p:txBody>
      </p:sp>
      <p:pic>
        <p:nvPicPr>
          <p:cNvPr id="17411" name="Picture 2" descr="сравнение с экспериментом">
            <a:extLst>
              <a:ext uri="{FF2B5EF4-FFF2-40B4-BE49-F238E27FC236}">
                <a16:creationId xmlns:a16="http://schemas.microsoft.com/office/drawing/2014/main" id="{55A733C9-4680-4C6C-94F4-326177EB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1" y="744079"/>
            <a:ext cx="4564299" cy="33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4C9988-9BBD-41A1-8BB4-03D498747FEF}"/>
              </a:ext>
            </a:extLst>
          </p:cNvPr>
          <p:cNvSpPr txBox="1"/>
          <p:nvPr/>
        </p:nvSpPr>
        <p:spPr>
          <a:xfrm>
            <a:off x="353201" y="4093205"/>
            <a:ext cx="84525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Сплошная линия- метод меченых нейтронов</a:t>
            </a:r>
          </a:p>
          <a:p>
            <a:r>
              <a:rPr lang="ru-RU" dirty="0"/>
              <a:t>Штриховая линия- времяпролетный метод* </a:t>
            </a:r>
          </a:p>
          <a:p>
            <a:endParaRPr lang="ru-RU" sz="900" dirty="0"/>
          </a:p>
          <a:p>
            <a:r>
              <a:rPr lang="ru-RU" dirty="0"/>
              <a:t>*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A.Ebran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O.Roig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V.Méot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 Neutron efficiency ofLaBr3:Ce detector, NIM A768 (2014)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22460-2BD5-4DF7-8BF0-C1DEDB90F3E3}"/>
              </a:ext>
            </a:extLst>
          </p:cNvPr>
          <p:cNvSpPr txBox="1"/>
          <p:nvPr/>
        </p:nvSpPr>
        <p:spPr>
          <a:xfrm>
            <a:off x="8805717" y="4803368"/>
            <a:ext cx="2754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04503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Прямоугольник 16">
            <a:extLst>
              <a:ext uri="{FF2B5EF4-FFF2-40B4-BE49-F238E27FC236}">
                <a16:creationId xmlns:a16="http://schemas.microsoft.com/office/drawing/2014/main" id="{B6013765-8841-48CA-BEFE-285C1E0F2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51" y="44109"/>
            <a:ext cx="7509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990000"/>
                </a:solidFill>
              </a:rPr>
              <a:t>Регистрация альфа-нейтронных совпадений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658C6C-4D1C-4C33-A6B1-C3805C01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2" t="17264" r="4077"/>
          <a:stretch/>
        </p:blipFill>
        <p:spPr>
          <a:xfrm>
            <a:off x="1291232" y="382663"/>
            <a:ext cx="6697778" cy="25900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E4CBF-C6E0-4DA2-AF9A-01C80E80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600" y="3147924"/>
            <a:ext cx="4445522" cy="1241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F1AB1-508A-405B-9ADB-FBC9C546E7BB}"/>
              </a:ext>
            </a:extLst>
          </p:cNvPr>
          <p:cNvSpPr txBox="1"/>
          <p:nvPr/>
        </p:nvSpPr>
        <p:spPr>
          <a:xfrm>
            <a:off x="411151" y="2784204"/>
            <a:ext cx="3812300" cy="1692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Задачи: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1) Нейтрон-нейтронные методы анализа состава вещества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2) Измерение углового распределения нейтронов при неупругого рассеянии на ядрах с возбуждением разных уровней ядра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C56F6B-7BD6-419D-80C8-B37AA58E2902}"/>
              </a:ext>
            </a:extLst>
          </p:cNvPr>
          <p:cNvSpPr/>
          <p:nvPr/>
        </p:nvSpPr>
        <p:spPr>
          <a:xfrm>
            <a:off x="123870" y="4564592"/>
            <a:ext cx="92967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Бакаляров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, Г. В. Мурадян. НЕЙТРОННЫЙ МЕТОД ИЗМЕРЕНИЯ ОБЪЕМНОГО РАСПРЕДЕЛЕНИЯ ВОДОРОДА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РАЗЛИЧНЫХ ОБЪЕКТАХ // ЯДЕРНАЯ ФИЗИКА, 2022, том 85,№4, с. 249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60462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BE262C-710B-4F64-BBFC-68C1E224B6BF}"/>
              </a:ext>
            </a:extLst>
          </p:cNvPr>
          <p:cNvSpPr/>
          <p:nvPr/>
        </p:nvSpPr>
        <p:spPr>
          <a:xfrm>
            <a:off x="425789" y="786189"/>
            <a:ext cx="7936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Генератор меченых нейтронов впервые был разработан  и применен в начале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50-х годов во ВНИИЭФ (тогда </a:t>
            </a:r>
            <a:r>
              <a:rPr lang="ru-RU" sz="1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КБ-11) А.И. Павловским, Ю.А. Зысиным, А.И. Веретенниковым для исследования быстропротекающих процессов и спектрально-временных измерений гамма и нейтронных излучений  (Сталинская Премия 1953 г.).</a:t>
            </a:r>
            <a:endParaRPr lang="ru-RU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55D471-0164-4EAC-A800-966DAB6037E6}"/>
              </a:ext>
            </a:extLst>
          </p:cNvPr>
          <p:cNvSpPr/>
          <p:nvPr/>
        </p:nvSpPr>
        <p:spPr>
          <a:xfrm>
            <a:off x="509549" y="3552690"/>
            <a:ext cx="8207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ФГУП ВНИИА произведено более 200 генераторов меченых нейтронов ИНГ-27, которые используют для научных исследований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прикладного нейтронного анализа и транспортной безопасности.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B10EB4-96E1-40B8-82D0-40BE97108AA2}"/>
              </a:ext>
            </a:extLst>
          </p:cNvPr>
          <p:cNvSpPr/>
          <p:nvPr/>
        </p:nvSpPr>
        <p:spPr>
          <a:xfrm>
            <a:off x="509549" y="2280950"/>
            <a:ext cx="8425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коммерчески доступные генераторы со сцинтилляционными детекторами производят в США-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Thermo Scientific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(США) (генераторы серии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120)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USA (DT108API) и в России-  ФГУП ВНИИА (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генератор ИНГ-27)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4CE82-92D4-4BEB-8FDD-8AE533F391B8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924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B3488E88-F0BD-446F-B432-467F8290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28587"/>
            <a:ext cx="5124450" cy="254040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Особенности устройств с мечеными нейтронами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FE5672-1A50-4916-B112-9C1EAEFC28D3}"/>
              </a:ext>
            </a:extLst>
          </p:cNvPr>
          <p:cNvSpPr/>
          <p:nvPr/>
        </p:nvSpPr>
        <p:spPr>
          <a:xfrm>
            <a:off x="204786" y="683797"/>
            <a:ext cx="84629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с помощью встроенного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-детектора нейтронного потока с абсолютной погрешностью менее 5% и относительной менее 1% в широком диапазоне потока нейтронного генератора.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угла вылета 14 МэВ нейтронов с погрешностью до 0,02 рад и пространственных координат места взаимодействия меченых нейтронов с ядрами вещества с погрешностью 5-10 см.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Высокое отношение эффект/фон за счет пространственно-временной дискриминация событий, обусловленных взаимодействием с веществом «немеченых» нейтронов и вторичного излучения.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калибровки гамма-детекторов непосредственно в экспериментах с помощью специальных объектов-калибраторов при прохождении в которых меченых нейтронов испускаются гамма-линии, которые легко интерпретируются на спектре ММН (альфа-гамма совпадений), а также с помощью эталонных радиоизотопов по спектру без совпадений с минимально значимым присутствием пиков от этих радиоизотопов на спектре ММН.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20E4-A98B-496A-8B69-4C5B1B54AFED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60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EB3E6F78-BBC4-47AE-8AAB-C5934CF1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342900"/>
            <a:ext cx="3162845" cy="4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63" tIns="35133" rIns="67563" bIns="35133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1" b="1" dirty="0">
                <a:solidFill>
                  <a:schemeClr val="tx1"/>
                </a:solidFill>
              </a:rPr>
              <a:t>Генератор ИНГ-27 с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1" b="1" dirty="0">
                <a:solidFill>
                  <a:schemeClr val="tx1"/>
                </a:solidFill>
              </a:rPr>
              <a:t>9-пиксельным </a:t>
            </a:r>
            <a:r>
              <a:rPr lang="el-GR" altLang="en-US" sz="1201" b="1" dirty="0">
                <a:solidFill>
                  <a:schemeClr val="tx1"/>
                </a:solidFill>
              </a:rPr>
              <a:t>α</a:t>
            </a:r>
            <a:r>
              <a:rPr lang="ru-RU" altLang="en-US" sz="1201" b="1" dirty="0">
                <a:solidFill>
                  <a:schemeClr val="tx1"/>
                </a:solidFill>
              </a:rPr>
              <a:t>-детектором</a:t>
            </a:r>
            <a:endParaRPr lang="en-US" altLang="en-US" sz="1201" b="1" dirty="0">
              <a:solidFill>
                <a:schemeClr val="tx1"/>
              </a:solidFill>
            </a:endParaRP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22F40C86-F4D6-47B6-AA31-21A3F7F5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79" y="1258146"/>
            <a:ext cx="3162845" cy="365622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B0B52AFB-D96F-4C7C-BDCA-FFAFA533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946" y="2585734"/>
            <a:ext cx="3162845" cy="4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63" tIns="35133" rIns="67563" bIns="35133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1" b="1" dirty="0">
                <a:solidFill>
                  <a:schemeClr val="tx1"/>
                </a:solidFill>
              </a:rPr>
              <a:t>Генератор ИНГ-27 с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1" b="1" dirty="0">
                <a:solidFill>
                  <a:schemeClr val="tx1"/>
                </a:solidFill>
              </a:rPr>
              <a:t>192-пиксельным </a:t>
            </a:r>
            <a:r>
              <a:rPr lang="el-GR" altLang="en-US" sz="1201" b="1" dirty="0">
                <a:solidFill>
                  <a:schemeClr val="tx1"/>
                </a:solidFill>
              </a:rPr>
              <a:t>α</a:t>
            </a:r>
            <a:r>
              <a:rPr lang="ru-RU" altLang="en-US" sz="1201" b="1" dirty="0">
                <a:solidFill>
                  <a:schemeClr val="tx1"/>
                </a:solidFill>
              </a:rPr>
              <a:t>-детектором</a:t>
            </a:r>
            <a:endParaRPr lang="en-US" altLang="en-US" sz="1201" b="1" dirty="0">
              <a:solidFill>
                <a:schemeClr val="tx1"/>
              </a:solidFill>
            </a:endParaRP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408C0053-D1DD-422D-8F71-25E9CFDE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53" y="800523"/>
            <a:ext cx="2860146" cy="4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63" tIns="35133" rIns="67563" bIns="35133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1" b="1" dirty="0">
                <a:solidFill>
                  <a:schemeClr val="tx1"/>
                </a:solidFill>
              </a:rPr>
              <a:t>Используемые конфигурации альфа-детекторов</a:t>
            </a:r>
            <a:endParaRPr lang="en-US" altLang="en-US" sz="1201" b="1" dirty="0">
              <a:solidFill>
                <a:schemeClr val="tx1"/>
              </a:solidFill>
            </a:endParaRPr>
          </a:p>
        </p:txBody>
      </p:sp>
      <p:pic>
        <p:nvPicPr>
          <p:cNvPr id="6151" name="Picture 6">
            <a:extLst>
              <a:ext uri="{FF2B5EF4-FFF2-40B4-BE49-F238E27FC236}">
                <a16:creationId xmlns:a16="http://schemas.microsoft.com/office/drawing/2014/main" id="{1FEFE52B-9FB2-4622-A43B-6B8E242C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21" y="3060439"/>
            <a:ext cx="1673627" cy="19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>
            <a:extLst>
              <a:ext uri="{FF2B5EF4-FFF2-40B4-BE49-F238E27FC236}">
                <a16:creationId xmlns:a16="http://schemas.microsoft.com/office/drawing/2014/main" id="{DA0AFD87-2A2A-4478-A419-F6DB5795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55" y="783441"/>
            <a:ext cx="1973291" cy="173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3" name="TextBox 8">
            <a:extLst>
              <a:ext uri="{FF2B5EF4-FFF2-40B4-BE49-F238E27FC236}">
                <a16:creationId xmlns:a16="http://schemas.microsoft.com/office/drawing/2014/main" id="{5C83B5AD-6048-4D1F-BB9B-BD1700C4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27" y="2100033"/>
            <a:ext cx="704804" cy="1617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18000" tIns="0" rIns="18000" bIns="0">
            <a:spAutoFit/>
          </a:bodyPr>
          <a:lstStyle/>
          <a:p>
            <a:r>
              <a:rPr lang="ru-RU" altLang="en-US" sz="1051" dirty="0">
                <a:solidFill>
                  <a:srgbClr val="990000"/>
                </a:solidFill>
              </a:rPr>
              <a:t>9 пикселей </a:t>
            </a:r>
          </a:p>
        </p:txBody>
      </p:sp>
      <p:sp>
        <p:nvSpPr>
          <p:cNvPr id="6154" name="TextBox 9">
            <a:extLst>
              <a:ext uri="{FF2B5EF4-FFF2-40B4-BE49-F238E27FC236}">
                <a16:creationId xmlns:a16="http://schemas.microsoft.com/office/drawing/2014/main" id="{BEAEB0F2-7589-492D-8DA8-E96F303E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422" y="2089128"/>
            <a:ext cx="857927" cy="1835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tIns="10800" bIns="10800">
            <a:spAutoFit/>
          </a:bodyPr>
          <a:lstStyle/>
          <a:p>
            <a:r>
              <a:rPr lang="en-US" altLang="en-US" sz="1051" dirty="0">
                <a:solidFill>
                  <a:srgbClr val="990000"/>
                </a:solidFill>
              </a:rPr>
              <a:t>64 -</a:t>
            </a:r>
            <a:r>
              <a:rPr lang="ru-RU" altLang="en-US" sz="1051" dirty="0">
                <a:solidFill>
                  <a:srgbClr val="990000"/>
                </a:solidFill>
              </a:rPr>
              <a:t>пикселя</a:t>
            </a:r>
          </a:p>
        </p:txBody>
      </p:sp>
      <p:sp>
        <p:nvSpPr>
          <p:cNvPr id="6155" name="TextBox 16">
            <a:extLst>
              <a:ext uri="{FF2B5EF4-FFF2-40B4-BE49-F238E27FC236}">
                <a16:creationId xmlns:a16="http://schemas.microsoft.com/office/drawing/2014/main" id="{2CF0DA26-0741-489D-97C2-5EDF3AD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425" y="2106563"/>
            <a:ext cx="933269" cy="1835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tIns="10800" bIns="10800">
            <a:spAutoFit/>
          </a:bodyPr>
          <a:lstStyle/>
          <a:p>
            <a:r>
              <a:rPr lang="en-US" altLang="en-US" sz="1051" dirty="0">
                <a:solidFill>
                  <a:srgbClr val="990000"/>
                </a:solidFill>
              </a:rPr>
              <a:t>15 -</a:t>
            </a:r>
            <a:r>
              <a:rPr lang="ru-RU" altLang="en-US" sz="1051" dirty="0">
                <a:solidFill>
                  <a:srgbClr val="990000"/>
                </a:solidFill>
              </a:rPr>
              <a:t>пикселей</a:t>
            </a:r>
          </a:p>
        </p:txBody>
      </p:sp>
      <p:sp>
        <p:nvSpPr>
          <p:cNvPr id="6156" name="TextBox 21">
            <a:extLst>
              <a:ext uri="{FF2B5EF4-FFF2-40B4-BE49-F238E27FC236}">
                <a16:creationId xmlns:a16="http://schemas.microsoft.com/office/drawing/2014/main" id="{3CFE951F-6402-4D38-9DA8-A60B96A7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44" y="3536455"/>
            <a:ext cx="857927" cy="1835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tIns="10800" bIns="10800">
            <a:spAutoFit/>
          </a:bodyPr>
          <a:lstStyle/>
          <a:p>
            <a:r>
              <a:rPr lang="en-US" altLang="en-US" sz="1051" dirty="0">
                <a:solidFill>
                  <a:srgbClr val="990000"/>
                </a:solidFill>
              </a:rPr>
              <a:t>64 -</a:t>
            </a:r>
            <a:r>
              <a:rPr lang="ru-RU" altLang="en-US" sz="1051" dirty="0">
                <a:solidFill>
                  <a:srgbClr val="990000"/>
                </a:solidFill>
              </a:rPr>
              <a:t>пикселя</a:t>
            </a:r>
          </a:p>
        </p:txBody>
      </p:sp>
      <p:sp>
        <p:nvSpPr>
          <p:cNvPr id="6157" name="TextBox 22">
            <a:extLst>
              <a:ext uri="{FF2B5EF4-FFF2-40B4-BE49-F238E27FC236}">
                <a16:creationId xmlns:a16="http://schemas.microsoft.com/office/drawing/2014/main" id="{A8B3CC3B-67B3-4EBE-BB50-3C4EADF50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024" y="3542762"/>
            <a:ext cx="720069" cy="1617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tIns="0" bIns="0">
            <a:spAutoFit/>
          </a:bodyPr>
          <a:lstStyle/>
          <a:p>
            <a:r>
              <a:rPr lang="en-US" altLang="en-US" sz="1051" dirty="0">
                <a:solidFill>
                  <a:srgbClr val="990000"/>
                </a:solidFill>
              </a:rPr>
              <a:t>192 -pixel</a:t>
            </a:r>
            <a:endParaRPr lang="ru-RU" altLang="en-US" sz="1051" dirty="0">
              <a:solidFill>
                <a:srgbClr val="990000"/>
              </a:solidFill>
            </a:endParaRPr>
          </a:p>
        </p:txBody>
      </p:sp>
      <p:sp>
        <p:nvSpPr>
          <p:cNvPr id="6158" name="TextBox 23">
            <a:extLst>
              <a:ext uri="{FF2B5EF4-FFF2-40B4-BE49-F238E27FC236}">
                <a16:creationId xmlns:a16="http://schemas.microsoft.com/office/drawing/2014/main" id="{80684D74-5BEA-4444-9261-D8993FE79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92" y="4747926"/>
            <a:ext cx="926857" cy="1617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tIns="0" bIns="0">
            <a:spAutoFit/>
          </a:bodyPr>
          <a:lstStyle/>
          <a:p>
            <a:r>
              <a:rPr lang="en-US" altLang="en-US" sz="1051" dirty="0">
                <a:solidFill>
                  <a:srgbClr val="990000"/>
                </a:solidFill>
              </a:rPr>
              <a:t>256 -</a:t>
            </a:r>
            <a:r>
              <a:rPr lang="ru-RU" altLang="en-US" sz="1051" dirty="0">
                <a:solidFill>
                  <a:srgbClr val="990000"/>
                </a:solidFill>
              </a:rPr>
              <a:t>пикселя</a:t>
            </a:r>
          </a:p>
        </p:txBody>
      </p:sp>
      <p:sp>
        <p:nvSpPr>
          <p:cNvPr id="6159" name="TextBox 24">
            <a:extLst>
              <a:ext uri="{FF2B5EF4-FFF2-40B4-BE49-F238E27FC236}">
                <a16:creationId xmlns:a16="http://schemas.microsoft.com/office/drawing/2014/main" id="{6DE4572F-D0B3-4857-8589-146458BE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497" y="4747926"/>
            <a:ext cx="1002197" cy="1617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tIns="0" bIns="0">
            <a:spAutoFit/>
          </a:bodyPr>
          <a:lstStyle/>
          <a:p>
            <a:r>
              <a:rPr lang="en-US" altLang="en-US" sz="1051" dirty="0">
                <a:solidFill>
                  <a:srgbClr val="990000"/>
                </a:solidFill>
              </a:rPr>
              <a:t>256 -</a:t>
            </a:r>
            <a:r>
              <a:rPr lang="ru-RU" altLang="en-US" sz="1051" dirty="0">
                <a:solidFill>
                  <a:srgbClr val="990000"/>
                </a:solidFill>
              </a:rPr>
              <a:t>пикселей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65A541AE-1504-480A-9802-6DFAB3EA8024}"/>
              </a:ext>
            </a:extLst>
          </p:cNvPr>
          <p:cNvSpPr txBox="1">
            <a:spLocks/>
          </p:cNvSpPr>
          <p:nvPr/>
        </p:nvSpPr>
        <p:spPr>
          <a:xfrm>
            <a:off x="1913722" y="-34814"/>
            <a:ext cx="5191927" cy="254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Генераторы меченых нейтронов ФГП ВНИИА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BE77AF-9C63-47D3-B688-2E7EE17242BE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197F9-778C-4D17-978F-7BC65FF38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7" y="1143120"/>
            <a:ext cx="2446169" cy="28797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C78280-C036-4AB9-8DC5-B8D793D9A8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6"/>
          <a:stretch/>
        </p:blipFill>
        <p:spPr>
          <a:xfrm>
            <a:off x="1414061" y="705600"/>
            <a:ext cx="6023610" cy="1737520"/>
          </a:xfrm>
          <a:prstGeom prst="rect">
            <a:avLst/>
          </a:prstGeom>
          <a:ln>
            <a:solidFill>
              <a:srgbClr val="21212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0D840-96DF-4F1D-AD40-432D1759A0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6"/>
          <a:stretch/>
        </p:blipFill>
        <p:spPr>
          <a:xfrm>
            <a:off x="1414061" y="2982038"/>
            <a:ext cx="6023610" cy="1889124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7389577-E44C-452E-9574-FA061B50BF5B}"/>
              </a:ext>
            </a:extLst>
          </p:cNvPr>
          <p:cNvSpPr txBox="1">
            <a:spLocks/>
          </p:cNvSpPr>
          <p:nvPr/>
        </p:nvSpPr>
        <p:spPr>
          <a:xfrm>
            <a:off x="1842686" y="36451"/>
            <a:ext cx="6291664" cy="254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Амплитудно-временной спектр альфа-гамма совпадений 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DA797895-F619-4DE5-BE26-D00EE81A9701}"/>
              </a:ext>
            </a:extLst>
          </p:cNvPr>
          <p:cNvSpPr txBox="1">
            <a:spLocks/>
          </p:cNvSpPr>
          <p:nvPr/>
        </p:nvSpPr>
        <p:spPr>
          <a:xfrm>
            <a:off x="4000500" y="434808"/>
            <a:ext cx="3670688" cy="441584"/>
          </a:xfrm>
          <a:prstGeom prst="rect">
            <a:avLst/>
          </a:prstGeom>
          <a:solidFill>
            <a:srgbClr val="C00000"/>
          </a:solidFill>
          <a:ln>
            <a:solidFill>
              <a:srgbClr val="21212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Временной спектр (время между регистрацией сигналов с альфа- и гамма детекторов)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4A4AC955-FA11-4616-BB10-E9F8E2158124}"/>
              </a:ext>
            </a:extLst>
          </p:cNvPr>
          <p:cNvSpPr txBox="1">
            <a:spLocks/>
          </p:cNvSpPr>
          <p:nvPr/>
        </p:nvSpPr>
        <p:spPr>
          <a:xfrm>
            <a:off x="5604258" y="2189080"/>
            <a:ext cx="1833413" cy="25404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(1 канал=0.2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A1E51C9-E5F8-4722-BD41-7AAD8E9AC010}"/>
              </a:ext>
            </a:extLst>
          </p:cNvPr>
          <p:cNvSpPr txBox="1">
            <a:spLocks/>
          </p:cNvSpPr>
          <p:nvPr/>
        </p:nvSpPr>
        <p:spPr>
          <a:xfrm>
            <a:off x="1143000" y="2677998"/>
            <a:ext cx="7915275" cy="254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614939BB-9130-45A8-A9EF-1F4DD706124D}"/>
              </a:ext>
            </a:extLst>
          </p:cNvPr>
          <p:cNvSpPr/>
          <p:nvPr/>
        </p:nvSpPr>
        <p:spPr>
          <a:xfrm rot="2364979">
            <a:off x="2950563" y="2397094"/>
            <a:ext cx="1738494" cy="25404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5DE2521-781F-4CAF-855E-6D14F36386EF}"/>
              </a:ext>
            </a:extLst>
          </p:cNvPr>
          <p:cNvSpPr txBox="1">
            <a:spLocks/>
          </p:cNvSpPr>
          <p:nvPr/>
        </p:nvSpPr>
        <p:spPr>
          <a:xfrm>
            <a:off x="4628460" y="2788026"/>
            <a:ext cx="3042728" cy="441584"/>
          </a:xfrm>
          <a:prstGeom prst="rect">
            <a:avLst/>
          </a:prstGeom>
          <a:solidFill>
            <a:srgbClr val="C00000"/>
          </a:solidFill>
          <a:ln>
            <a:solidFill>
              <a:srgbClr val="21212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Амплитудный спектр (соответствующий выделенному временному интервалу)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8077C-35E1-4DA0-9338-24F23EEAFE59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612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77822" y="38439"/>
            <a:ext cx="4127792" cy="254040"/>
          </a:xfrm>
        </p:spPr>
        <p:txBody>
          <a:bodyPr/>
          <a:lstStyle/>
          <a:p>
            <a:r>
              <a:rPr lang="ru-RU" sz="1600" dirty="0">
                <a:solidFill>
                  <a:srgbClr val="990000"/>
                </a:solidFill>
              </a:rPr>
              <a:t>Обработка результатов ММН анализа</a:t>
            </a:r>
          </a:p>
        </p:txBody>
      </p:sp>
      <p:pic>
        <p:nvPicPr>
          <p:cNvPr id="7" name="Рисунок 44">
            <a:extLst>
              <a:ext uri="{FF2B5EF4-FFF2-40B4-BE49-F238E27FC236}">
                <a16:creationId xmlns:a16="http://schemas.microsoft.com/office/drawing/2014/main" id="{AB95286F-0A98-483D-84DF-754E4513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9" y="3205740"/>
            <a:ext cx="1212850" cy="114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5CAAD29-CF46-4171-9AD5-461886E4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8" y="1876752"/>
            <a:ext cx="1484313" cy="12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4586830-1FDE-4E14-BA02-9DA323DC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56" y="1838740"/>
            <a:ext cx="720725" cy="76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4D18F92-09EA-48B7-AF43-4861D572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19" y="1897478"/>
            <a:ext cx="733664" cy="7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418C45F-A62E-4ED9-825F-F7AC74AC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14318"/>
            <a:ext cx="1079501" cy="9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907FA75B-854A-4934-A6FE-8FF9FD3F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24" y="391822"/>
            <a:ext cx="1173162" cy="9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CEF9F79B-87D1-4A0C-A547-1BCAA231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18" y="300019"/>
            <a:ext cx="8424863" cy="1475130"/>
          </a:xfrm>
          <a:prstGeom prst="rect">
            <a:avLst/>
          </a:prstGeom>
          <a:solidFill>
            <a:srgbClr val="00B8FF">
              <a:alpha val="1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FA8956A-1A29-4238-8B17-2E1D9FAD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9" y="1856203"/>
            <a:ext cx="798361" cy="79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3D5C941-D186-49D7-94F4-C2E1BF58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31" y="1856203"/>
            <a:ext cx="797067" cy="7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7A2EAF5-4237-484E-8093-28E4D08C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0" y="1899065"/>
            <a:ext cx="680612" cy="7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id="{2A55E16D-5C87-4FD6-92F3-ED4AA714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944" y="2568990"/>
            <a:ext cx="720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</a:rPr>
              <a:t>22%</a:t>
            </a: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11A203D0-B104-45B7-8AB3-0C19441C5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319" y="2551528"/>
            <a:ext cx="720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</a:rPr>
              <a:t>18%</a:t>
            </a: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63A4AB88-0370-420D-B7F3-6FE9A0BA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669" y="2551528"/>
            <a:ext cx="720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</a:rPr>
              <a:t>31%</a:t>
            </a: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D724B387-CA41-45F6-BE54-4861C4770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106" y="2549940"/>
            <a:ext cx="720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</a:rPr>
              <a:t>19%</a:t>
            </a: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22" name="Прямоугольник 25">
            <a:extLst>
              <a:ext uri="{FF2B5EF4-FFF2-40B4-BE49-F238E27FC236}">
                <a16:creationId xmlns:a16="http://schemas.microsoft.com/office/drawing/2014/main" id="{F0D3C2C2-58CA-413E-9972-F91A43D51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06" y="1856203"/>
            <a:ext cx="8424863" cy="1294507"/>
          </a:xfrm>
          <a:prstGeom prst="rect">
            <a:avLst/>
          </a:prstGeom>
          <a:solidFill>
            <a:srgbClr val="00B050">
              <a:alpha val="1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" name="Прямоугольник 26">
            <a:extLst>
              <a:ext uri="{FF2B5EF4-FFF2-40B4-BE49-F238E27FC236}">
                <a16:creationId xmlns:a16="http://schemas.microsoft.com/office/drawing/2014/main" id="{5B4863DE-4694-45C0-91D6-EE7FA05D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14" y="3227965"/>
            <a:ext cx="8426450" cy="180657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EF743721-2C5F-43AB-BD0B-AF1A040B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681" y="2573753"/>
            <a:ext cx="719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</a:rPr>
              <a:t>10%</a:t>
            </a: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EF01D005-BEEE-43DB-A1BD-DC632BE0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602" y="3227965"/>
            <a:ext cx="241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FF0000"/>
                </a:solidFill>
              </a:rPr>
              <a:t>Взрывчатое вещество</a:t>
            </a:r>
          </a:p>
        </p:txBody>
      </p:sp>
      <p:sp>
        <p:nvSpPr>
          <p:cNvPr id="26" name="TextBox 56">
            <a:extLst>
              <a:ext uri="{FF2B5EF4-FFF2-40B4-BE49-F238E27FC236}">
                <a16:creationId xmlns:a16="http://schemas.microsoft.com/office/drawing/2014/main" id="{467BA116-69CE-4866-BFAB-96783109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163" y="3630656"/>
            <a:ext cx="2152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800" b="1" dirty="0">
                <a:solidFill>
                  <a:srgbClr val="00B050"/>
                </a:solidFill>
              </a:rPr>
              <a:t>Бытовые предметы</a:t>
            </a:r>
          </a:p>
        </p:txBody>
      </p:sp>
      <p:cxnSp>
        <p:nvCxnSpPr>
          <p:cNvPr id="27" name="Прямая со стрелкой 50">
            <a:extLst>
              <a:ext uri="{FF2B5EF4-FFF2-40B4-BE49-F238E27FC236}">
                <a16:creationId xmlns:a16="http://schemas.microsoft.com/office/drawing/2014/main" id="{2327BF50-B01E-426E-9816-250B9652A1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44739" y="3516890"/>
            <a:ext cx="1035052" cy="27148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 стрелкой 9">
            <a:extLst>
              <a:ext uri="{FF2B5EF4-FFF2-40B4-BE49-F238E27FC236}">
                <a16:creationId xmlns:a16="http://schemas.microsoft.com/office/drawing/2014/main" id="{6996387B-A129-4765-A06C-7B1B81DCDB05}"/>
              </a:ext>
            </a:extLst>
          </p:cNvPr>
          <p:cNvCxnSpPr>
            <a:cxnSpLocks noChangeShapeType="1"/>
            <a:stCxn id="26" idx="1"/>
          </p:cNvCxnSpPr>
          <p:nvPr/>
        </p:nvCxnSpPr>
        <p:spPr bwMode="auto">
          <a:xfrm flipH="1">
            <a:off x="1350259" y="3815322"/>
            <a:ext cx="1154904" cy="329465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Прямая со стрелкой 5">
            <a:extLst>
              <a:ext uri="{FF2B5EF4-FFF2-40B4-BE49-F238E27FC236}">
                <a16:creationId xmlns:a16="http://schemas.microsoft.com/office/drawing/2014/main" id="{5B8DACBD-8BDA-4CBD-A9B7-1B585A9AF3C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82789" y="1029421"/>
            <a:ext cx="1300171" cy="10808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64">
            <a:extLst>
              <a:ext uri="{FF2B5EF4-FFF2-40B4-BE49-F238E27FC236}">
                <a16:creationId xmlns:a16="http://schemas.microsoft.com/office/drawing/2014/main" id="{EE94C22A-3102-4175-8F2F-7651686A3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866" y="4729355"/>
            <a:ext cx="2615300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1"/>
                </a:solidFill>
              </a:rPr>
              <a:t>Алгоритм принятия решения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5F45603E-2AE3-4989-9AA6-A6F43258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819" y="2842933"/>
            <a:ext cx="4184650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1"/>
                </a:solidFill>
              </a:rPr>
              <a:t>Разложение на элементные спектры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F974F82-AAB5-4625-A82F-347AE811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467371"/>
            <a:ext cx="4921250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1"/>
                </a:solidFill>
              </a:rPr>
              <a:t>Получение гамма-спектра в каждом </a:t>
            </a:r>
            <a:r>
              <a:rPr lang="ru-RU" altLang="ru-RU" sz="1400" b="1" dirty="0" err="1">
                <a:solidFill>
                  <a:schemeClr val="tx1"/>
                </a:solidFill>
              </a:rPr>
              <a:t>вокселе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pic>
        <p:nvPicPr>
          <p:cNvPr id="35" name="Picture 31">
            <a:extLst>
              <a:ext uri="{FF2B5EF4-FFF2-40B4-BE49-F238E27FC236}">
                <a16:creationId xmlns:a16="http://schemas.microsoft.com/office/drawing/2014/main" id="{8DF3C8F7-E4CA-4F8F-8552-4184C359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89" y="3281940"/>
            <a:ext cx="33115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Рисунок 44">
            <a:extLst>
              <a:ext uri="{FF2B5EF4-FFF2-40B4-BE49-F238E27FC236}">
                <a16:creationId xmlns:a16="http://schemas.microsoft.com/office/drawing/2014/main" id="{CCA7F87F-4EE0-4FFE-A210-ACCE4C16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39718"/>
            <a:ext cx="1386074" cy="130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51">
            <a:extLst>
              <a:ext uri="{FF2B5EF4-FFF2-40B4-BE49-F238E27FC236}">
                <a16:creationId xmlns:a16="http://schemas.microsoft.com/office/drawing/2014/main" id="{FFCA8818-83B8-406C-8954-AADF8F68F25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14475" y="1170808"/>
            <a:ext cx="4135438" cy="374690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F59731-3101-43F3-B9FC-596966E4600B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2614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683" y="90643"/>
            <a:ext cx="8376744" cy="42672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990000"/>
                </a:solidFill>
              </a:rPr>
              <a:t>Прецизионное измерение нейтронного потока </a:t>
            </a:r>
            <a:br>
              <a:rPr lang="ru-RU" sz="1600" dirty="0">
                <a:solidFill>
                  <a:srgbClr val="990000"/>
                </a:solidFill>
              </a:rPr>
            </a:br>
            <a:r>
              <a:rPr lang="ru-RU" sz="1600" dirty="0">
                <a:solidFill>
                  <a:srgbClr val="990000"/>
                </a:solidFill>
              </a:rPr>
              <a:t>с помощью сопутствующих альфа-частиц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8D3FB-35AA-4B7F-A5AC-23EE4749E34B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8674" name="Рисунок 3" descr="интенсивность ИНГ27_.jpg">
            <a:extLst>
              <a:ext uri="{FF2B5EF4-FFF2-40B4-BE49-F238E27FC236}">
                <a16:creationId xmlns:a16="http://schemas.microsoft.com/office/drawing/2014/main" id="{1838D3B6-44FA-4949-B1E6-190A3F09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665162"/>
            <a:ext cx="4728563" cy="32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5A51AB-5B4E-4687-BE29-020BE70E3BB0}"/>
              </a:ext>
            </a:extLst>
          </p:cNvPr>
          <p:cNvSpPr/>
          <p:nvPr/>
        </p:nvSpPr>
        <p:spPr>
          <a:xfrm>
            <a:off x="810913" y="3962713"/>
            <a:ext cx="773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Измерение нейтронного потока с абсолютной погрешностью менее 5% и относительной менее 1% в широком диапазоне потока нейтронного генератора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3∙10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÷ 3 ∙10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альфа-частица/нейтрон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потоке 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нейтрон/сек скорость счета альфа-частиц 300-5000 1/сек.</a:t>
            </a:r>
          </a:p>
        </p:txBody>
      </p:sp>
    </p:spTree>
    <p:extLst>
      <p:ext uri="{BB962C8B-B14F-4D97-AF65-F5344CB8AC3E}">
        <p14:creationId xmlns:p14="http://schemas.microsoft.com/office/powerpoint/2010/main" val="410157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683" y="90643"/>
            <a:ext cx="8376744" cy="42672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990000"/>
                </a:solidFill>
              </a:rPr>
              <a:t>Влияние погрешности измерения энергии гамма-пиков на определение элементного состава вещества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754" y="620587"/>
            <a:ext cx="6236492" cy="3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58D3FB-35AA-4B7F-A5AC-23EE4749E34B}"/>
              </a:ext>
            </a:extLst>
          </p:cNvPr>
          <p:cNvSpPr txBox="1"/>
          <p:nvPr/>
        </p:nvSpPr>
        <p:spPr>
          <a:xfrm>
            <a:off x="8839616" y="4814100"/>
            <a:ext cx="269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A89F17-32CD-4E7B-B2BE-47379FFD9118}"/>
              </a:ext>
            </a:extLst>
          </p:cNvPr>
          <p:cNvSpPr/>
          <p:nvPr/>
        </p:nvSpPr>
        <p:spPr>
          <a:xfrm>
            <a:off x="195943" y="4611022"/>
            <a:ext cx="8643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*Бабин Герман Владимирович. Диссертация на соискание ученой степени кандидата технических наук. Методика и алгоритмы обнаружения и контроля опасных веществ для мобильной установки на меченых нейтронах (2018)</a:t>
            </a:r>
          </a:p>
        </p:txBody>
      </p:sp>
    </p:spTree>
    <p:extLst>
      <p:ext uri="{BB962C8B-B14F-4D97-AF65-F5344CB8AC3E}">
        <p14:creationId xmlns:p14="http://schemas.microsoft.com/office/powerpoint/2010/main" val="3713833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3169</TotalTime>
  <Words>1446</Words>
  <Application>Microsoft Office PowerPoint</Application>
  <PresentationFormat>Произвольный</PresentationFormat>
  <Paragraphs>180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5" baseType="lpstr">
      <vt:lpstr>Microsoft YaHei</vt:lpstr>
      <vt:lpstr>MS PGothic</vt:lpstr>
      <vt:lpstr>Yu Gothic</vt:lpstr>
      <vt:lpstr>Arial</vt:lpstr>
      <vt:lpstr>Calibri</vt:lpstr>
      <vt:lpstr>Calibri Light</vt:lpstr>
      <vt:lpstr>HGP創英角ｺﾞｼｯｸUB</vt:lpstr>
      <vt:lpstr>Lucida Sans Unicode</vt:lpstr>
      <vt:lpstr>MS Mincho</vt:lpstr>
      <vt:lpstr>Rosatom Light</vt:lpstr>
      <vt:lpstr>Symbol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Формула</vt:lpstr>
      <vt:lpstr>Visio</vt:lpstr>
      <vt:lpstr>ИСПОЛЬЗОВАНИЕ МЕТОДА МЕЧЕНЫХ НЕЙТРОНОВ ДЛЯ ПРИКЛАДНЫХ И ФУНДАМЕНТАЛЬНЫХ  ЯДЕРНО-ФИЗИЧЕСКИХ ИССЛЕДОВАНИЙ</vt:lpstr>
      <vt:lpstr>Метод меченых нейтронов</vt:lpstr>
      <vt:lpstr>Презентация PowerPoint</vt:lpstr>
      <vt:lpstr>Особенности устройств с мечеными нейтронами</vt:lpstr>
      <vt:lpstr>Презентация PowerPoint</vt:lpstr>
      <vt:lpstr>Презентация PowerPoint</vt:lpstr>
      <vt:lpstr>Обработка результатов ММН анализа</vt:lpstr>
      <vt:lpstr>Прецизионное измерение нейтронного потока  с помощью сопутствующих альфа-частиц</vt:lpstr>
      <vt:lpstr>Влияние погрешности измерения энергии гамма-пиков на определение элементного состава вещества</vt:lpstr>
      <vt:lpstr>Презентация PowerPoint</vt:lpstr>
      <vt:lpstr>Эффект Доплера при неупругом рассеянии нейтронов</vt:lpstr>
      <vt:lpstr>Проявление эффекта Доплера в регистрируемых гамма-спектрах  (на примере 4.438 МэВ (С-12))</vt:lpstr>
      <vt:lpstr>Схема экспериментального стенда по измерению Доплеровского сдвига</vt:lpstr>
      <vt:lpstr>Зависимость смещения пиков от угла между векторами движения нейтрона и гамма-кванта </vt:lpstr>
      <vt:lpstr>Схема экспериментального стенда по измерению углового распределения гамма-квантов при неупругом рассеянии нейтронов</vt:lpstr>
      <vt:lpstr>Угловые распределения выхода гамма-квантов при неупругом рассеянии меченых нейтронов на ядрах углерода, азота и кислорода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Каретников Максим Донатович</cp:lastModifiedBy>
  <cp:revision>298</cp:revision>
  <cp:lastPrinted>2023-09-25T09:22:50Z</cp:lastPrinted>
  <dcterms:created xsi:type="dcterms:W3CDTF">2019-09-24T12:37:05Z</dcterms:created>
  <dcterms:modified xsi:type="dcterms:W3CDTF">2023-10-17T13:51:11Z</dcterms:modified>
</cp:coreProperties>
</file>